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8" r:id="rId3"/>
    <p:sldId id="258" r:id="rId4"/>
    <p:sldId id="263" r:id="rId5"/>
    <p:sldId id="259" r:id="rId6"/>
    <p:sldId id="264" r:id="rId7"/>
    <p:sldId id="260" r:id="rId8"/>
    <p:sldId id="265" r:id="rId9"/>
    <p:sldId id="261" r:id="rId10"/>
    <p:sldId id="266" r:id="rId11"/>
    <p:sldId id="262" r:id="rId12"/>
    <p:sldId id="267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58" d="100"/>
          <a:sy n="58" d="100"/>
        </p:scale>
        <p:origin x="98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31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826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935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539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70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837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909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838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066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146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C6F24-8BA6-45C7-8DD5-D865925C61DD}" type="datetimeFigureOut">
              <a:rPr lang="en-AU" smtClean="0"/>
              <a:t>23/07/2024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1A04178-3432-4831-BC56-CF036C174014}" type="slidenum">
              <a:rPr lang="en-AU" smtClean="0"/>
              <a:t>‹#›</a:t>
            </a:fld>
            <a:endParaRPr lang="en-A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728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phsc.vic.edu.au:8443/display/Handbooks/VCE+Scienc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77F1E1-2B6F-4BB6-899F-67D8764D83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molecular model">
            <a:extLst>
              <a:ext uri="{FF2B5EF4-FFF2-40B4-BE49-F238E27FC236}">
                <a16:creationId xmlns:a16="http://schemas.microsoft.com/office/drawing/2014/main" id="{CF608646-410C-3C27-57CA-39F00A05E9C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088" r="-1" b="7639"/>
          <a:stretch/>
        </p:blipFill>
        <p:spPr>
          <a:xfrm>
            <a:off x="2" y="10"/>
            <a:ext cx="12191695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A0FFA78-985C-4F50-B21A-77045C7DF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6786" y="3064931"/>
            <a:ext cx="8295215" cy="2488568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8E9227-1806-1485-1166-592870AAF138}"/>
              </a:ext>
            </a:extLst>
          </p:cNvPr>
          <p:cNvSpPr txBox="1"/>
          <p:nvPr/>
        </p:nvSpPr>
        <p:spPr>
          <a:xfrm>
            <a:off x="4065511" y="3236470"/>
            <a:ext cx="6832500" cy="1252601"/>
          </a:xfrm>
          <a:prstGeom prst="rect">
            <a:avLst/>
          </a:prstGeom>
        </p:spPr>
        <p:txBody>
          <a:bodyPr vert="horz" lIns="91440" tIns="45720" rIns="91440" bIns="0" rtlCol="0" anchor="b">
            <a:normAutofit fontScale="925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800" cap="all" dirty="0">
                <a:solidFill>
                  <a:srgbClr val="FFFFFE"/>
                </a:solidFill>
                <a:latin typeface="+mj-lt"/>
                <a:ea typeface="+mj-ea"/>
                <a:cs typeface="+mj-cs"/>
              </a:rPr>
              <a:t>VCE SCIENCE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5409EC7-69B1-45CC-8FB7-1964C1AB6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509" y="4666480"/>
            <a:ext cx="6832499" cy="0"/>
          </a:xfrm>
          <a:prstGeom prst="line">
            <a:avLst/>
          </a:prstGeom>
          <a:ln w="31750">
            <a:solidFill>
              <a:srgbClr val="6DA0D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797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53B5BB2-EBC0-1D99-58BF-8AD2ACDF01B2}"/>
              </a:ext>
            </a:extLst>
          </p:cNvPr>
          <p:cNvSpPr txBox="1"/>
          <p:nvPr/>
        </p:nvSpPr>
        <p:spPr>
          <a:xfrm>
            <a:off x="253387" y="407089"/>
            <a:ext cx="1172194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4000" b="0" i="0" dirty="0">
                <a:solidFill>
                  <a:srgbClr val="172B4D"/>
                </a:solidFill>
                <a:effectLst/>
                <a:latin typeface="-apple-system"/>
              </a:rPr>
              <a:t>VCE Environmental Science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4000" dirty="0">
                <a:solidFill>
                  <a:srgbClr val="172B4D"/>
                </a:solidFill>
                <a:latin typeface="-apple-system"/>
              </a:rPr>
              <a:t>Earth’s Systems – Atmosphere, Biosphere,     Hydrosphere, Lithosphere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4000" dirty="0">
                <a:solidFill>
                  <a:srgbClr val="172B4D"/>
                </a:solidFill>
                <a:latin typeface="-apple-system"/>
              </a:rPr>
              <a:t>Landscapes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4000" dirty="0">
                <a:solidFill>
                  <a:srgbClr val="172B4D"/>
                </a:solidFill>
                <a:latin typeface="-apple-system"/>
              </a:rPr>
              <a:t>Ecosystems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4000" dirty="0">
                <a:solidFill>
                  <a:srgbClr val="172B4D"/>
                </a:solidFill>
                <a:latin typeface="-apple-system"/>
              </a:rPr>
              <a:t>Biomes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4000" dirty="0">
                <a:solidFill>
                  <a:srgbClr val="172B4D"/>
                </a:solidFill>
                <a:latin typeface="-apple-system"/>
              </a:rPr>
              <a:t>Pollution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4000" dirty="0">
                <a:solidFill>
                  <a:srgbClr val="172B4D"/>
                </a:solidFill>
                <a:latin typeface="-apple-system"/>
              </a:rPr>
              <a:t>Food Systems and Security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AU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352CD4-154F-E32B-5342-B86AA5AC3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793" y="2780496"/>
            <a:ext cx="5208940" cy="299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231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CABCAE3-64FC-4149-819F-2C1812824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2FDCFE-9AD2-4D8A-8CBF-B3AA37EBF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463FC-4CA8-4FF4-85A3-AF9F4B98D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ECF35C3-8B44-4F4B-BD25-4C01823DB2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FA7AD0A-1871-4DF8-9235-F49D0513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6B04CFB-FAE5-47DD-9B3E-4E9BA7A89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D57E82-0C14-52AD-48A2-AFA9094BB455}"/>
              </a:ext>
            </a:extLst>
          </p:cNvPr>
          <p:cNvSpPr txBox="1"/>
          <p:nvPr/>
        </p:nvSpPr>
        <p:spPr>
          <a:xfrm>
            <a:off x="141515" y="1474969"/>
            <a:ext cx="3688216" cy="1868760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cap="all" dirty="0">
                <a:latin typeface="+mj-lt"/>
                <a:ea typeface="+mj-ea"/>
                <a:cs typeface="+mj-cs"/>
              </a:rPr>
              <a:t>  PSYCHOLOGY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E68D41B-9286-479F-9AB7-678C8E348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9301" y="3528543"/>
            <a:ext cx="282391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8ACF89C-CFC3-4D68-B3C4-2BEFB7BBE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979389" y="482171"/>
            <a:ext cx="7560115" cy="5149101"/>
            <a:chOff x="3979389" y="482171"/>
            <a:chExt cx="7560115" cy="514910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B770B7D-3C5C-4682-8DF0-20783592F3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79389" y="482171"/>
              <a:ext cx="7560115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893E11-7EC1-4EB6-A2A8-0B693F8FE5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92448" y="812507"/>
              <a:ext cx="692827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622F7FD7-8884-4FD5-95AB-0B5C6033A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5487" y="977965"/>
            <a:ext cx="6615582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Brain in head">
            <a:extLst>
              <a:ext uri="{FF2B5EF4-FFF2-40B4-BE49-F238E27FC236}">
                <a16:creationId xmlns:a16="http://schemas.microsoft.com/office/drawing/2014/main" id="{C8F702AD-B5E8-56F9-8CAF-90BC50D749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26747" y="1116345"/>
            <a:ext cx="3866172" cy="386617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6EFE474-4FE0-4E8F-8F09-5ED2C9E76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F8B8C81-54DC-4AF5-B682-3A2C70A6B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621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35B6FF1-CE58-183A-213B-77C4EE9955A0}"/>
              </a:ext>
            </a:extLst>
          </p:cNvPr>
          <p:cNvSpPr txBox="1"/>
          <p:nvPr/>
        </p:nvSpPr>
        <p:spPr>
          <a:xfrm>
            <a:off x="363556" y="405514"/>
            <a:ext cx="1152364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b="0" i="0" dirty="0">
                <a:solidFill>
                  <a:srgbClr val="172B4D"/>
                </a:solidFill>
                <a:effectLst/>
                <a:latin typeface="-apple-system"/>
              </a:rPr>
              <a:t>VCE Psychology</a:t>
            </a:r>
          </a:p>
          <a:p>
            <a:endParaRPr lang="en-AU" sz="3600" dirty="0">
              <a:solidFill>
                <a:srgbClr val="172B4D"/>
              </a:solidFill>
              <a:latin typeface="-apple-system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b="0" i="0" dirty="0">
                <a:solidFill>
                  <a:srgbClr val="172B4D"/>
                </a:solidFill>
                <a:effectLst/>
                <a:latin typeface="-apple-system"/>
              </a:rPr>
              <a:t>Psychological Development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Behaviour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b="0" i="0" dirty="0">
                <a:solidFill>
                  <a:srgbClr val="172B4D"/>
                </a:solidFill>
                <a:effectLst/>
                <a:latin typeface="-apple-system"/>
              </a:rPr>
              <a:t>The Brain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Mental processes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b="0" i="0" dirty="0">
                <a:solidFill>
                  <a:srgbClr val="172B4D"/>
                </a:solidFill>
                <a:effectLst/>
                <a:latin typeface="-apple-system"/>
              </a:rPr>
              <a:t>Attention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Perception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AU" sz="3600" dirty="0">
              <a:solidFill>
                <a:srgbClr val="172B4D"/>
              </a:solidFill>
              <a:latin typeface="-apple-system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AU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35D016-2A37-EAB9-4FA3-14DBEFFAA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376" y="2704953"/>
            <a:ext cx="5901751" cy="302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667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C404B9-CD95-1B37-1F27-5EEB4057E1F4}"/>
              </a:ext>
            </a:extLst>
          </p:cNvPr>
          <p:cNvSpPr txBox="1"/>
          <p:nvPr/>
        </p:nvSpPr>
        <p:spPr>
          <a:xfrm>
            <a:off x="418012" y="914400"/>
            <a:ext cx="980367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/>
              <a:t>Please find more detailed information in the </a:t>
            </a:r>
          </a:p>
          <a:p>
            <a:r>
              <a:rPr lang="en-AU" sz="5400" i="1" dirty="0">
                <a:hlinkClick r:id="rId2"/>
              </a:rPr>
              <a:t>VCE Science Handbooks</a:t>
            </a:r>
            <a:r>
              <a:rPr lang="en-AU" sz="5400" i="1" dirty="0"/>
              <a:t> </a:t>
            </a:r>
          </a:p>
          <a:p>
            <a:r>
              <a:rPr lang="en-AU" sz="5400" i="1" dirty="0"/>
              <a:t>wiki space.</a:t>
            </a:r>
          </a:p>
          <a:p>
            <a:endParaRPr lang="en-AU" sz="5400" i="1" dirty="0"/>
          </a:p>
          <a:p>
            <a:endParaRPr lang="en-AU" i="1" dirty="0"/>
          </a:p>
          <a:p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1157455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E3D877-CA96-5512-C208-02132A13C587}"/>
              </a:ext>
            </a:extLst>
          </p:cNvPr>
          <p:cNvSpPr txBox="1"/>
          <p:nvPr/>
        </p:nvSpPr>
        <p:spPr>
          <a:xfrm>
            <a:off x="341522" y="892365"/>
            <a:ext cx="112812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AU" sz="5400" dirty="0"/>
              <a:t>Biology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AU" sz="5400" dirty="0"/>
              <a:t>Chemistry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AU" sz="5400" dirty="0"/>
              <a:t>Physics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AU" sz="5400" dirty="0"/>
              <a:t>Environmental Science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AU" sz="5400" dirty="0"/>
              <a:t>Psychology</a:t>
            </a:r>
          </a:p>
        </p:txBody>
      </p:sp>
    </p:spTree>
    <p:extLst>
      <p:ext uri="{BB962C8B-B14F-4D97-AF65-F5344CB8AC3E}">
        <p14:creationId xmlns:p14="http://schemas.microsoft.com/office/powerpoint/2010/main" val="280347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77F1E1-2B6F-4BB6-899F-67D8764D83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Microscope slide">
            <a:extLst>
              <a:ext uri="{FF2B5EF4-FFF2-40B4-BE49-F238E27FC236}">
                <a16:creationId xmlns:a16="http://schemas.microsoft.com/office/drawing/2014/main" id="{CBCCB3C4-97EB-8A1B-D15B-ADA94B532B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728" r="-1" b="-1"/>
          <a:stretch/>
        </p:blipFill>
        <p:spPr>
          <a:xfrm>
            <a:off x="2" y="10"/>
            <a:ext cx="12191695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A0FFA78-985C-4F50-B21A-77045C7DF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6786" y="3064931"/>
            <a:ext cx="8295215" cy="2488568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1CC359-E6DF-9F02-B729-5FF87ED784ED}"/>
              </a:ext>
            </a:extLst>
          </p:cNvPr>
          <p:cNvSpPr txBox="1"/>
          <p:nvPr/>
        </p:nvSpPr>
        <p:spPr>
          <a:xfrm>
            <a:off x="4065511" y="3236470"/>
            <a:ext cx="6832500" cy="1252601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cap="all" dirty="0">
                <a:solidFill>
                  <a:srgbClr val="FFFFFE"/>
                </a:solidFill>
                <a:latin typeface="+mj-lt"/>
                <a:ea typeface="+mj-ea"/>
                <a:cs typeface="+mj-cs"/>
              </a:rPr>
              <a:t>BIOLOGY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5409EC7-69B1-45CC-8FB7-1964C1AB6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509" y="4666480"/>
            <a:ext cx="6832499" cy="0"/>
          </a:xfrm>
          <a:prstGeom prst="line">
            <a:avLst/>
          </a:prstGeom>
          <a:ln w="31750">
            <a:solidFill>
              <a:srgbClr val="11DEF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908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E38C31-FE84-C76E-DC72-13C44F789DDC}"/>
              </a:ext>
            </a:extLst>
          </p:cNvPr>
          <p:cNvSpPr txBox="1"/>
          <p:nvPr/>
        </p:nvSpPr>
        <p:spPr>
          <a:xfrm>
            <a:off x="378822" y="168689"/>
            <a:ext cx="11140256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b="0" i="0" dirty="0">
                <a:effectLst/>
                <a:latin typeface="-apple-system"/>
              </a:rPr>
              <a:t>VCE Biology</a:t>
            </a:r>
          </a:p>
          <a:p>
            <a:endParaRPr lang="en-AU" sz="3600" b="0" i="0" dirty="0">
              <a:effectLst/>
              <a:latin typeface="-apple-system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latin typeface="-apple-system"/>
              </a:rPr>
              <a:t>Cells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latin typeface="-apple-system"/>
              </a:rPr>
              <a:t>Plants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latin typeface="-apple-system"/>
              </a:rPr>
              <a:t>Animals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latin typeface="-apple-system"/>
              </a:rPr>
              <a:t>Systems – Digestive, Excretory, Endocrine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latin typeface="-apple-system"/>
              </a:rPr>
              <a:t>Inheritance – Genes, Chromosomes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latin typeface="-apple-system"/>
              </a:rPr>
              <a:t>Reproduction - Cloning</a:t>
            </a:r>
          </a:p>
          <a:p>
            <a:endParaRPr lang="en-AU" sz="6000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0DDC8A-D75B-F6CA-A080-CC3EB7AB7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835959"/>
            <a:ext cx="4979016" cy="109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457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9D4B225-18E9-4C5B-94D8-2ABE6D161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6870151-9189-4C3A-8379-EF3D95827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lose up of beakers with solutions on a shelf in a lab">
            <a:extLst>
              <a:ext uri="{FF2B5EF4-FFF2-40B4-BE49-F238E27FC236}">
                <a16:creationId xmlns:a16="http://schemas.microsoft.com/office/drawing/2014/main" id="{8E7EA7A5-55DC-0F76-B0CB-B4443735D3D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grayscl/>
          </a:blip>
          <a:srcRect t="15728" r="-1" b="-1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18" name="Slide Number Placeholder 7">
            <a:extLst>
              <a:ext uri="{FF2B5EF4-FFF2-40B4-BE49-F238E27FC236}">
                <a16:creationId xmlns:a16="http://schemas.microsoft.com/office/drawing/2014/main" id="{123EA69C-102A-4DD0-9547-05DCD271D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12301" y="443732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0" name="Footer Placeholder 6">
            <a:extLst>
              <a:ext uri="{FF2B5EF4-FFF2-40B4-BE49-F238E27FC236}">
                <a16:creationId xmlns:a16="http://schemas.microsoft.com/office/drawing/2014/main" id="{6A862265-5CA3-4C40-8582-7534C3B03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636" y="540921"/>
            <a:ext cx="49739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0EF80B-0391-4082-9AF5-F15B091B4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93800"/>
            <a:ext cx="12192000" cy="566419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87000"/>
                  <a:alpha val="4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33AC32D-5F44-45F7-A0BD-7C11A86BE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3F07A64-8F24-665C-16D4-D02DF513D4BC}"/>
              </a:ext>
            </a:extLst>
          </p:cNvPr>
          <p:cNvSpPr txBox="1"/>
          <p:nvPr/>
        </p:nvSpPr>
        <p:spPr>
          <a:xfrm>
            <a:off x="4976636" y="1193800"/>
            <a:ext cx="6085091" cy="4699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6600" dirty="0"/>
              <a:t>CHEMISTRY</a:t>
            </a:r>
          </a:p>
        </p:txBody>
      </p:sp>
      <p:sp>
        <p:nvSpPr>
          <p:cNvPr id="26" name="Date Placeholder 1">
            <a:extLst>
              <a:ext uri="{FF2B5EF4-FFF2-40B4-BE49-F238E27FC236}">
                <a16:creationId xmlns:a16="http://schemas.microsoft.com/office/drawing/2014/main" id="{3FBF03E8-C602-4192-9C52-F84B29FDC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23229" y="6007878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5582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3F492B-37E8-4572-E6CA-C5947CC31D6D}"/>
              </a:ext>
            </a:extLst>
          </p:cNvPr>
          <p:cNvSpPr txBox="1"/>
          <p:nvPr/>
        </p:nvSpPr>
        <p:spPr>
          <a:xfrm>
            <a:off x="195943" y="143108"/>
            <a:ext cx="1163381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b="0" i="0" dirty="0">
                <a:solidFill>
                  <a:srgbClr val="172B4D"/>
                </a:solidFill>
                <a:effectLst/>
                <a:latin typeface="-apple-system"/>
              </a:rPr>
              <a:t>VCE Chemistry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Atoms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Periodic Table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Bonding – Ionic, Covalent and Metallic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Equations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Solubility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Stoichiometry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Organic Chemistry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Acids and Bases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Redox Chemistry</a:t>
            </a:r>
            <a:endParaRPr lang="en-A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AFB421-5BC3-DB57-A5C8-FC96C73EB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3006" y="2695857"/>
            <a:ext cx="4313688" cy="283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79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77F1E1-2B6F-4BB6-899F-67D8764D83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5513E21-21B0-48DB-8CF1-35E43B33A4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ilver metal newtons cradle">
            <a:extLst>
              <a:ext uri="{FF2B5EF4-FFF2-40B4-BE49-F238E27FC236}">
                <a16:creationId xmlns:a16="http://schemas.microsoft.com/office/drawing/2014/main" id="{147C86D8-5E5A-11D6-B6D0-E20AE182CC3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t="17182" r="-1" b="3311"/>
          <a:stretch/>
        </p:blipFill>
        <p:spPr>
          <a:xfrm>
            <a:off x="20" y="10"/>
            <a:ext cx="12191675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3D9347-DB54-F2DF-0A85-718878893C51}"/>
              </a:ext>
            </a:extLst>
          </p:cNvPr>
          <p:cNvSpPr txBox="1"/>
          <p:nvPr/>
        </p:nvSpPr>
        <p:spPr>
          <a:xfrm>
            <a:off x="4976636" y="2494450"/>
            <a:ext cx="6247308" cy="4873558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cap="all" dirty="0">
                <a:latin typeface="+mj-lt"/>
                <a:ea typeface="+mj-ea"/>
                <a:cs typeface="+mj-cs"/>
              </a:rPr>
              <a:t>PHYSICS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80B8A35-DEA7-4D43-9DF8-90B4681D0F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1120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7E9D725-555A-19F3-53B4-9B2FE913A216}"/>
              </a:ext>
            </a:extLst>
          </p:cNvPr>
          <p:cNvSpPr txBox="1"/>
          <p:nvPr/>
        </p:nvSpPr>
        <p:spPr>
          <a:xfrm>
            <a:off x="602255" y="158422"/>
            <a:ext cx="11424492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b="0" i="0" dirty="0">
                <a:solidFill>
                  <a:srgbClr val="172B4D"/>
                </a:solidFill>
                <a:effectLst/>
                <a:latin typeface="-apple-system"/>
              </a:rPr>
              <a:t>VCE Physics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Waves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Electromagnetism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Light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Temperature and Heat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Nuclear Energy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Electricity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Circuits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Motion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rgbClr val="172B4D"/>
                </a:solidFill>
                <a:latin typeface="-apple-system"/>
              </a:rPr>
              <a:t>Forces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AU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CBF78D-E079-02A0-4C20-0B7AE1666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354" y="837586"/>
            <a:ext cx="5493745" cy="415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551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77F1E1-2B6F-4BB6-899F-67D8764D83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Leaf on test tubes">
            <a:extLst>
              <a:ext uri="{FF2B5EF4-FFF2-40B4-BE49-F238E27FC236}">
                <a16:creationId xmlns:a16="http://schemas.microsoft.com/office/drawing/2014/main" id="{3E011C86-724B-2EB1-8CF7-9789FB5BE0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1" b="15728"/>
          <a:stretch/>
        </p:blipFill>
        <p:spPr>
          <a:xfrm>
            <a:off x="2" y="10"/>
            <a:ext cx="12191695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A0FFA78-985C-4F50-B21A-77045C7DF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6786" y="3064931"/>
            <a:ext cx="8295215" cy="2488568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D067D9-5E01-A63B-910A-C1E0B1D5EC85}"/>
              </a:ext>
            </a:extLst>
          </p:cNvPr>
          <p:cNvSpPr txBox="1"/>
          <p:nvPr/>
        </p:nvSpPr>
        <p:spPr>
          <a:xfrm>
            <a:off x="4065511" y="3236470"/>
            <a:ext cx="6832500" cy="1252601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cap="all">
                <a:solidFill>
                  <a:srgbClr val="FFFFFE"/>
                </a:solidFill>
                <a:latin typeface="+mj-lt"/>
                <a:ea typeface="+mj-ea"/>
                <a:cs typeface="+mj-cs"/>
              </a:rPr>
              <a:t>ENVIRONMENTAL SCIENCE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5409EC7-69B1-45CC-8FB7-1964C1AB6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509" y="4666480"/>
            <a:ext cx="6832499" cy="0"/>
          </a:xfrm>
          <a:prstGeom prst="line">
            <a:avLst/>
          </a:prstGeom>
          <a:ln w="31750">
            <a:solidFill>
              <a:srgbClr val="81D0DA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73621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708</TotalTime>
  <Words>116</Words>
  <Application>Microsoft Office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-apple-system</vt:lpstr>
      <vt:lpstr>Arial</vt:lpstr>
      <vt:lpstr>Gill Sans MT</vt:lpstr>
      <vt:lpstr>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Elle Petricca</dc:creator>
  <cp:lastModifiedBy>Eleanor Petricca</cp:lastModifiedBy>
  <cp:revision>15</cp:revision>
  <dcterms:created xsi:type="dcterms:W3CDTF">2024-07-16T13:22:48Z</dcterms:created>
  <dcterms:modified xsi:type="dcterms:W3CDTF">2024-07-23T23:47:58Z</dcterms:modified>
</cp:coreProperties>
</file>