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2" r:id="rId5"/>
    <p:sldId id="261" r:id="rId6"/>
    <p:sldId id="259"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7/12/2023</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5.tiff"/><Relationship Id="rId3" Type="http://schemas.openxmlformats.org/officeDocument/2006/relationships/image" Target="../media/image10.tiff"/><Relationship Id="rId7" Type="http://schemas.openxmlformats.org/officeDocument/2006/relationships/image" Target="../media/image14.tiff"/><Relationship Id="rId2" Type="http://schemas.openxmlformats.org/officeDocument/2006/relationships/image" Target="../media/image9.tiff"/><Relationship Id="rId1" Type="http://schemas.openxmlformats.org/officeDocument/2006/relationships/slideLayout" Target="../slideLayouts/slideLayout2.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800"/>
            <a:ext cx="8001000" cy="4983480"/>
          </a:xfrm>
        </p:spPr>
        <p:txBody>
          <a:bodyPr>
            <a:normAutofit/>
          </a:bodyPr>
          <a:lstStyle/>
          <a:p>
            <a:r>
              <a:rPr lang="en-AU" sz="8000" dirty="0"/>
              <a:t>Humanities</a:t>
            </a:r>
          </a:p>
        </p:txBody>
      </p:sp>
      <p:sp>
        <p:nvSpPr>
          <p:cNvPr id="3" name="Subtitle 2"/>
          <p:cNvSpPr>
            <a:spLocks noGrp="1"/>
          </p:cNvSpPr>
          <p:nvPr>
            <p:ph type="subTitle" idx="1"/>
          </p:nvPr>
        </p:nvSpPr>
        <p:spPr>
          <a:xfrm>
            <a:off x="684211" y="901337"/>
            <a:ext cx="8289971" cy="4889863"/>
          </a:xfrm>
        </p:spPr>
        <p:txBody>
          <a:bodyPr>
            <a:normAutofit/>
          </a:bodyPr>
          <a:lstStyle/>
          <a:p>
            <a:r>
              <a:rPr lang="en-AU" sz="9600" dirty="0"/>
              <a:t>VCE</a:t>
            </a:r>
          </a:p>
        </p:txBody>
      </p:sp>
    </p:spTree>
    <p:extLst>
      <p:ext uri="{BB962C8B-B14F-4D97-AF65-F5344CB8AC3E}">
        <p14:creationId xmlns:p14="http://schemas.microsoft.com/office/powerpoint/2010/main" val="2919432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4212" y="5110786"/>
            <a:ext cx="8534400" cy="1507067"/>
          </a:xfrm>
        </p:spPr>
        <p:txBody>
          <a:bodyPr/>
          <a:lstStyle/>
          <a:p>
            <a:r>
              <a:rPr lang="en-AU" b="1" dirty="0"/>
              <a:t>VCE Humanities year 11 2024</a:t>
            </a:r>
          </a:p>
        </p:txBody>
      </p:sp>
      <p:sp>
        <p:nvSpPr>
          <p:cNvPr id="7" name="Content Placeholder 6"/>
          <p:cNvSpPr>
            <a:spLocks noGrp="1"/>
          </p:cNvSpPr>
          <p:nvPr>
            <p:ph idx="1"/>
          </p:nvPr>
        </p:nvSpPr>
        <p:spPr>
          <a:xfrm>
            <a:off x="684212" y="685800"/>
            <a:ext cx="8534400" cy="4095206"/>
          </a:xfrm>
        </p:spPr>
        <p:txBody>
          <a:bodyPr>
            <a:noAutofit/>
          </a:bodyPr>
          <a:lstStyle/>
          <a:p>
            <a:pPr>
              <a:buFont typeface="Arial" panose="020B0604020202020204" pitchFamily="34" charset="0"/>
              <a:buChar char="•"/>
            </a:pPr>
            <a:r>
              <a:rPr lang="en-AU" sz="3600" dirty="0"/>
              <a:t>Modern History</a:t>
            </a:r>
          </a:p>
          <a:p>
            <a:pPr>
              <a:buFont typeface="Arial" panose="020B0604020202020204" pitchFamily="34" charset="0"/>
              <a:buChar char="•"/>
            </a:pPr>
            <a:r>
              <a:rPr lang="en-AU" sz="3600" dirty="0"/>
              <a:t>Business Management</a:t>
            </a:r>
          </a:p>
          <a:p>
            <a:pPr>
              <a:buFont typeface="Arial" panose="020B0604020202020204" pitchFamily="34" charset="0"/>
              <a:buChar char="•"/>
            </a:pPr>
            <a:r>
              <a:rPr lang="en-AU" sz="3600" dirty="0"/>
              <a:t>Politics</a:t>
            </a:r>
          </a:p>
          <a:p>
            <a:pPr>
              <a:buFont typeface="Arial" panose="020B0604020202020204" pitchFamily="34" charset="0"/>
              <a:buChar char="•"/>
            </a:pPr>
            <a:r>
              <a:rPr lang="en-AU" sz="3600" dirty="0"/>
              <a:t>Philosophy</a:t>
            </a:r>
          </a:p>
          <a:p>
            <a:pPr>
              <a:buFont typeface="Arial" panose="020B0604020202020204" pitchFamily="34" charset="0"/>
              <a:buChar char="•"/>
            </a:pPr>
            <a:r>
              <a:rPr lang="en-AU" sz="3600" dirty="0"/>
              <a:t>Legal Studies</a:t>
            </a:r>
          </a:p>
          <a:p>
            <a:pPr>
              <a:buFont typeface="Arial" panose="020B0604020202020204" pitchFamily="34" charset="0"/>
              <a:buChar char="•"/>
            </a:pPr>
            <a:r>
              <a:rPr lang="en-AU" sz="3600" dirty="0"/>
              <a:t>Classical Studies</a:t>
            </a:r>
          </a:p>
          <a:p>
            <a:pPr>
              <a:buFont typeface="Arial" panose="020B0604020202020204" pitchFamily="34" charset="0"/>
              <a:buChar char="•"/>
            </a:pPr>
            <a:endParaRPr lang="en-AU" sz="3600" dirty="0"/>
          </a:p>
        </p:txBody>
      </p:sp>
    </p:spTree>
    <p:extLst>
      <p:ext uri="{BB962C8B-B14F-4D97-AF65-F5344CB8AC3E}">
        <p14:creationId xmlns:p14="http://schemas.microsoft.com/office/powerpoint/2010/main" val="3286658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9924" y="4350686"/>
            <a:ext cx="1994169" cy="1984046"/>
          </a:xfrm>
          <a:prstGeom prst="rect">
            <a:avLst/>
          </a:prstGeom>
        </p:spPr>
      </p:pic>
      <p:sp>
        <p:nvSpPr>
          <p:cNvPr id="2" name="Title 1"/>
          <p:cNvSpPr>
            <a:spLocks noGrp="1"/>
          </p:cNvSpPr>
          <p:nvPr>
            <p:ph type="title"/>
          </p:nvPr>
        </p:nvSpPr>
        <p:spPr>
          <a:xfrm>
            <a:off x="1154729" y="0"/>
            <a:ext cx="8534400" cy="875212"/>
          </a:xfrm>
          <a:solidFill>
            <a:schemeClr val="tx1"/>
          </a:solidFill>
        </p:spPr>
        <p:txBody>
          <a:bodyPr>
            <a:normAutofit/>
          </a:bodyPr>
          <a:lstStyle/>
          <a:p>
            <a:pPr algn="ctr"/>
            <a:r>
              <a:rPr lang="en-AU" sz="4000" b="1" dirty="0">
                <a:solidFill>
                  <a:srgbClr val="00B050"/>
                </a:solidFill>
              </a:rPr>
              <a:t>MODERN History</a:t>
            </a:r>
          </a:p>
        </p:txBody>
      </p:sp>
      <p:sp>
        <p:nvSpPr>
          <p:cNvPr id="3" name="Content Placeholder 2"/>
          <p:cNvSpPr>
            <a:spLocks noGrp="1"/>
          </p:cNvSpPr>
          <p:nvPr>
            <p:ph idx="1"/>
          </p:nvPr>
        </p:nvSpPr>
        <p:spPr>
          <a:xfrm>
            <a:off x="237907" y="1422710"/>
            <a:ext cx="10040394" cy="5003075"/>
          </a:xfrm>
        </p:spPr>
        <p:txBody>
          <a:bodyPr>
            <a:noAutofit/>
          </a:bodyPr>
          <a:lstStyle/>
          <a:p>
            <a:pPr>
              <a:buFont typeface="Arial" panose="020B0604020202020204" pitchFamily="34" charset="0"/>
              <a:buChar char="•"/>
            </a:pPr>
            <a:r>
              <a:rPr lang="en-AU" sz="3200" b="1" dirty="0"/>
              <a:t>Rise of Fascism </a:t>
            </a:r>
            <a:r>
              <a:rPr lang="en-AU" sz="3200" dirty="0"/>
              <a:t>– Germany, Italy &amp; Japan</a:t>
            </a:r>
          </a:p>
          <a:p>
            <a:pPr>
              <a:buFont typeface="Arial" panose="020B0604020202020204" pitchFamily="34" charset="0"/>
              <a:buChar char="•"/>
            </a:pPr>
            <a:r>
              <a:rPr lang="en-AU" sz="3200" b="1" dirty="0"/>
              <a:t>USA in the 1920s &amp; 30s- </a:t>
            </a:r>
            <a:r>
              <a:rPr lang="en-AU" sz="3200" dirty="0"/>
              <a:t>Jazz Age, Prohibition, Cinema, Wall St Crash, Great Depression</a:t>
            </a:r>
          </a:p>
          <a:p>
            <a:pPr>
              <a:buFont typeface="Arial" panose="020B0604020202020204" pitchFamily="34" charset="0"/>
              <a:buChar char="•"/>
            </a:pPr>
            <a:r>
              <a:rPr lang="en-AU" sz="3200" b="1" dirty="0"/>
              <a:t>The Cold War- </a:t>
            </a:r>
            <a:r>
              <a:rPr lang="en-AU" sz="3200" dirty="0"/>
              <a:t>Arms Race, Berlin Wall, Cuban Missile Crisis, Vietnam War</a:t>
            </a:r>
          </a:p>
          <a:p>
            <a:pPr>
              <a:buFont typeface="Arial" panose="020B0604020202020204" pitchFamily="34" charset="0"/>
              <a:buChar char="•"/>
            </a:pPr>
            <a:r>
              <a:rPr lang="en-AU" sz="3200" b="1" dirty="0"/>
              <a:t>South Africa- </a:t>
            </a:r>
            <a:r>
              <a:rPr lang="en-AU" sz="3200" dirty="0"/>
              <a:t>Struggle against Apartheid</a:t>
            </a:r>
          </a:p>
          <a:p>
            <a:pPr>
              <a:buFont typeface="Arial" panose="020B0604020202020204" pitchFamily="34" charset="0"/>
              <a:buChar char="•"/>
            </a:pPr>
            <a:r>
              <a:rPr lang="en-AU" sz="3200" b="1" dirty="0"/>
              <a:t>Israel &amp; the Arab world- </a:t>
            </a:r>
            <a:r>
              <a:rPr lang="en-AU" sz="3200" dirty="0"/>
              <a:t>an ongoing conflict</a:t>
            </a:r>
          </a:p>
        </p:txBody>
      </p:sp>
    </p:spTree>
    <p:extLst>
      <p:ext uri="{BB962C8B-B14F-4D97-AF65-F5344CB8AC3E}">
        <p14:creationId xmlns:p14="http://schemas.microsoft.com/office/powerpoint/2010/main" val="782901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89" y="1325646"/>
            <a:ext cx="7464706" cy="5020236"/>
          </a:xfrm>
        </p:spPr>
        <p:txBody>
          <a:bodyPr>
            <a:normAutofit fontScale="70000" lnSpcReduction="20000"/>
          </a:bodyPr>
          <a:lstStyle/>
          <a:p>
            <a:pPr>
              <a:lnSpc>
                <a:spcPct val="170000"/>
              </a:lnSpc>
            </a:pPr>
            <a:r>
              <a:rPr lang="en-US" b="1" dirty="0">
                <a:latin typeface="Gill Sans MT" panose="020B0502020104020203" pitchFamily="34" charset="0"/>
              </a:rPr>
              <a:t>UNIT 1: PLANNING A BUSINESS</a:t>
            </a:r>
          </a:p>
          <a:p>
            <a:pPr lvl="1">
              <a:lnSpc>
                <a:spcPct val="170000"/>
              </a:lnSpc>
            </a:pPr>
            <a:r>
              <a:rPr lang="en-US" sz="2100" dirty="0">
                <a:latin typeface="Gill Sans MT" panose="020B0502020104020203" pitchFamily="34" charset="0"/>
              </a:rPr>
              <a:t>The importance of business to a nation’s wellbeing</a:t>
            </a:r>
          </a:p>
          <a:p>
            <a:pPr lvl="1">
              <a:lnSpc>
                <a:spcPct val="170000"/>
              </a:lnSpc>
            </a:pPr>
            <a:r>
              <a:rPr lang="en-US" sz="2100" dirty="0">
                <a:latin typeface="Gill Sans MT" panose="020B0502020104020203" pitchFamily="34" charset="0"/>
              </a:rPr>
              <a:t>Fostering innovation and entrepreneurship</a:t>
            </a:r>
          </a:p>
          <a:p>
            <a:pPr lvl="1">
              <a:lnSpc>
                <a:spcPct val="170000"/>
              </a:lnSpc>
            </a:pPr>
            <a:r>
              <a:rPr lang="en-US" sz="2100" dirty="0">
                <a:latin typeface="Gill Sans MT" panose="020B0502020104020203" pitchFamily="34" charset="0"/>
              </a:rPr>
              <a:t>Business ideas and conditions for establishing a successful business</a:t>
            </a:r>
          </a:p>
          <a:p>
            <a:pPr lvl="1">
              <a:lnSpc>
                <a:spcPct val="170000"/>
              </a:lnSpc>
            </a:pPr>
            <a:r>
              <a:rPr lang="en-US" sz="2100" dirty="0">
                <a:latin typeface="Gill Sans MT" panose="020B0502020104020203" pitchFamily="34" charset="0"/>
              </a:rPr>
              <a:t>Writing a business plan</a:t>
            </a:r>
          </a:p>
          <a:p>
            <a:pPr>
              <a:lnSpc>
                <a:spcPct val="170000"/>
              </a:lnSpc>
            </a:pPr>
            <a:endParaRPr lang="en-US" dirty="0">
              <a:latin typeface="Gill Sans MT" panose="020B0502020104020203" pitchFamily="34" charset="0"/>
            </a:endParaRPr>
          </a:p>
          <a:p>
            <a:pPr>
              <a:lnSpc>
                <a:spcPct val="170000"/>
              </a:lnSpc>
            </a:pPr>
            <a:r>
              <a:rPr lang="en-US" b="1" dirty="0">
                <a:latin typeface="Gill Sans MT" panose="020B0502020104020203" pitchFamily="34" charset="0"/>
              </a:rPr>
              <a:t>UNIT 2: ESTABLISHING A BUSINESS</a:t>
            </a:r>
          </a:p>
          <a:p>
            <a:pPr lvl="1">
              <a:lnSpc>
                <a:spcPct val="170000"/>
              </a:lnSpc>
            </a:pPr>
            <a:r>
              <a:rPr lang="en-US" sz="2300" dirty="0">
                <a:latin typeface="Gill Sans MT" panose="020B0502020104020203" pitchFamily="34" charset="0"/>
              </a:rPr>
              <a:t>Business logistics – staffing, establishing a customer base, legal requirements</a:t>
            </a:r>
          </a:p>
          <a:p>
            <a:pPr lvl="1">
              <a:lnSpc>
                <a:spcPct val="170000"/>
              </a:lnSpc>
            </a:pPr>
            <a:r>
              <a:rPr lang="en-US" sz="2300" dirty="0">
                <a:latin typeface="Gill Sans MT" panose="020B0502020104020203" pitchFamily="34" charset="0"/>
              </a:rPr>
              <a:t>Marketing</a:t>
            </a:r>
          </a:p>
          <a:p>
            <a:pPr lvl="1">
              <a:lnSpc>
                <a:spcPct val="170000"/>
              </a:lnSpc>
            </a:pPr>
            <a:r>
              <a:rPr lang="en-US" sz="2300" dirty="0">
                <a:latin typeface="Gill Sans MT" panose="020B0502020104020203" pitchFamily="34" charset="0"/>
              </a:rPr>
              <a:t>Management practices using contemporary business case studies</a:t>
            </a:r>
          </a:p>
        </p:txBody>
      </p:sp>
      <p:pic>
        <p:nvPicPr>
          <p:cNvPr id="1026" name="Picture 2" descr="Image result for elon musk tes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6951" y="1072821"/>
            <a:ext cx="3161366" cy="17782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tavi gevin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4443" y="2843403"/>
            <a:ext cx="3160429" cy="20967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amaz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89232" y="1563766"/>
            <a:ext cx="2757768" cy="82920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homie clothes mel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6478" y="5202605"/>
            <a:ext cx="2783064" cy="1565474"/>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692B391B-335B-4FE3-BF31-EC953B9264B7}"/>
              </a:ext>
            </a:extLst>
          </p:cNvPr>
          <p:cNvSpPr txBox="1">
            <a:spLocks/>
          </p:cNvSpPr>
          <p:nvPr/>
        </p:nvSpPr>
        <p:spPr>
          <a:xfrm>
            <a:off x="1154729" y="0"/>
            <a:ext cx="8534400" cy="875212"/>
          </a:xfrm>
          <a:prstGeom prst="rect">
            <a:avLst/>
          </a:prstGeom>
          <a:solidFill>
            <a:schemeClr val="tx1"/>
          </a:solidFill>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BUSINESS MANAGEMENT</a:t>
            </a:r>
          </a:p>
        </p:txBody>
      </p:sp>
    </p:spTree>
    <p:extLst>
      <p:ext uri="{BB962C8B-B14F-4D97-AF65-F5344CB8AC3E}">
        <p14:creationId xmlns:p14="http://schemas.microsoft.com/office/powerpoint/2010/main" val="282068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r="20031" b="7426"/>
          <a:stretch/>
        </p:blipFill>
        <p:spPr>
          <a:xfrm>
            <a:off x="8744753" y="342225"/>
            <a:ext cx="3151386" cy="1914077"/>
          </a:xfrm>
          <a:prstGeom prst="rect">
            <a:avLst/>
          </a:prstGeom>
        </p:spPr>
      </p:pic>
      <p:sp>
        <p:nvSpPr>
          <p:cNvPr id="3" name="Content Placeholder 2"/>
          <p:cNvSpPr>
            <a:spLocks noGrp="1"/>
          </p:cNvSpPr>
          <p:nvPr>
            <p:ph idx="1"/>
          </p:nvPr>
        </p:nvSpPr>
        <p:spPr>
          <a:xfrm>
            <a:off x="188255" y="1015679"/>
            <a:ext cx="8428896" cy="5777831"/>
          </a:xfrm>
        </p:spPr>
        <p:txBody>
          <a:bodyPr>
            <a:noAutofit/>
          </a:bodyPr>
          <a:lstStyle/>
          <a:p>
            <a:pPr>
              <a:spcBef>
                <a:spcPts val="0"/>
              </a:spcBef>
              <a:spcAft>
                <a:spcPts val="0"/>
              </a:spcAft>
              <a:buFont typeface="Arial" panose="020B0604020202020204" pitchFamily="34" charset="0"/>
              <a:buChar char="•"/>
            </a:pPr>
            <a:r>
              <a:rPr lang="en-AU" sz="3200" b="1" dirty="0"/>
              <a:t>Power &amp; ideas</a:t>
            </a:r>
          </a:p>
          <a:p>
            <a:pPr lvl="1">
              <a:spcBef>
                <a:spcPts val="0"/>
              </a:spcBef>
              <a:buFont typeface="Arial" panose="020B0604020202020204" pitchFamily="34" charset="0"/>
              <a:buChar char="•"/>
            </a:pPr>
            <a:r>
              <a:rPr lang="en-AU" sz="2800" dirty="0"/>
              <a:t>What is power, how is it used &amp; what is it used for?</a:t>
            </a:r>
          </a:p>
          <a:p>
            <a:pPr>
              <a:spcBef>
                <a:spcPts val="0"/>
              </a:spcBef>
              <a:buFont typeface="Arial" panose="020B0604020202020204" pitchFamily="34" charset="0"/>
              <a:buChar char="•"/>
            </a:pPr>
            <a:r>
              <a:rPr lang="en-AU" sz="3200" b="1" dirty="0"/>
              <a:t>Political actors</a:t>
            </a:r>
          </a:p>
          <a:p>
            <a:pPr lvl="1">
              <a:spcBef>
                <a:spcPts val="0"/>
              </a:spcBef>
              <a:buFont typeface="Arial" panose="020B0604020202020204" pitchFamily="34" charset="0"/>
              <a:buChar char="•"/>
            </a:pPr>
            <a:r>
              <a:rPr lang="en-AU" sz="2800" dirty="0"/>
              <a:t>Do political parties, interest groups or the media have more power in Australia?</a:t>
            </a:r>
          </a:p>
          <a:p>
            <a:pPr>
              <a:spcBef>
                <a:spcPts val="0"/>
              </a:spcBef>
              <a:buFont typeface="Arial" panose="020B0604020202020204" pitchFamily="34" charset="0"/>
              <a:buChar char="•"/>
            </a:pPr>
            <a:r>
              <a:rPr lang="en-AU" sz="3200" b="1" dirty="0"/>
              <a:t>Global links</a:t>
            </a:r>
          </a:p>
          <a:p>
            <a:pPr lvl="1">
              <a:spcBef>
                <a:spcPts val="0"/>
              </a:spcBef>
              <a:buFont typeface="Arial" panose="020B0604020202020204" pitchFamily="34" charset="0"/>
              <a:buChar char="•"/>
            </a:pPr>
            <a:r>
              <a:rPr lang="en-AU" sz="2800" dirty="0"/>
              <a:t>Who are the winners and losers from globalisation?</a:t>
            </a:r>
          </a:p>
          <a:p>
            <a:pPr>
              <a:spcBef>
                <a:spcPts val="0"/>
              </a:spcBef>
              <a:buFont typeface="Arial" panose="020B0604020202020204" pitchFamily="34" charset="0"/>
              <a:buChar char="•"/>
            </a:pPr>
            <a:r>
              <a:rPr lang="en-AU" sz="3200" b="1" dirty="0"/>
              <a:t>Global cooperation &amp; conflict</a:t>
            </a:r>
          </a:p>
          <a:p>
            <a:pPr lvl="1">
              <a:spcBef>
                <a:spcPts val="0"/>
              </a:spcBef>
              <a:buFont typeface="Arial" panose="020B0604020202020204" pitchFamily="34" charset="0"/>
              <a:buChar char="•"/>
            </a:pPr>
            <a:r>
              <a:rPr lang="en-AU" sz="2800" dirty="0"/>
              <a:t>Can the world work together to solve modern challenges? </a:t>
            </a:r>
          </a:p>
        </p:txBody>
      </p:sp>
      <p:pic>
        <p:nvPicPr>
          <p:cNvPr id="7" name="Picture 6"/>
          <p:cNvPicPr>
            <a:picLocks noChangeAspect="1"/>
          </p:cNvPicPr>
          <p:nvPr/>
        </p:nvPicPr>
        <p:blipFill rotWithShape="1">
          <a:blip r:embed="rId3"/>
          <a:srcRect b="7868"/>
          <a:stretch/>
        </p:blipFill>
        <p:spPr>
          <a:xfrm>
            <a:off x="8942897" y="2256302"/>
            <a:ext cx="3140309" cy="1930574"/>
          </a:xfrm>
          <a:prstGeom prst="rect">
            <a:avLst/>
          </a:prstGeom>
        </p:spPr>
      </p:pic>
      <p:pic>
        <p:nvPicPr>
          <p:cNvPr id="8" name="Picture 7"/>
          <p:cNvPicPr>
            <a:picLocks noChangeAspect="1"/>
          </p:cNvPicPr>
          <p:nvPr/>
        </p:nvPicPr>
        <p:blipFill rotWithShape="1">
          <a:blip r:embed="rId4"/>
          <a:srcRect r="6346" b="8938"/>
          <a:stretch/>
        </p:blipFill>
        <p:spPr>
          <a:xfrm>
            <a:off x="8716223" y="4170379"/>
            <a:ext cx="3096843" cy="1728084"/>
          </a:xfrm>
          <a:prstGeom prst="rect">
            <a:avLst/>
          </a:prstGeom>
        </p:spPr>
      </p:pic>
      <p:sp>
        <p:nvSpPr>
          <p:cNvPr id="9" name="Title 1">
            <a:extLst>
              <a:ext uri="{FF2B5EF4-FFF2-40B4-BE49-F238E27FC236}">
                <a16:creationId xmlns:a16="http://schemas.microsoft.com/office/drawing/2014/main" id="{FD6E3C6E-81C0-4D0C-ABA0-12727E9D71AC}"/>
              </a:ext>
            </a:extLst>
          </p:cNvPr>
          <p:cNvSpPr txBox="1">
            <a:spLocks/>
          </p:cNvSpPr>
          <p:nvPr/>
        </p:nvSpPr>
        <p:spPr>
          <a:xfrm>
            <a:off x="1154729" y="0"/>
            <a:ext cx="8534400" cy="875212"/>
          </a:xfrm>
          <a:prstGeom prst="rect">
            <a:avLst/>
          </a:prstGeom>
          <a:solidFill>
            <a:schemeClr val="tx1"/>
          </a:solidFill>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POLITICS</a:t>
            </a:r>
          </a:p>
        </p:txBody>
      </p:sp>
    </p:spTree>
    <p:extLst>
      <p:ext uri="{BB962C8B-B14F-4D97-AF65-F5344CB8AC3E}">
        <p14:creationId xmlns:p14="http://schemas.microsoft.com/office/powerpoint/2010/main" val="2627286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C336FF-483E-470B-8B7B-927D4477DB93}"/>
              </a:ext>
            </a:extLst>
          </p:cNvPr>
          <p:cNvSpPr txBox="1"/>
          <p:nvPr/>
        </p:nvSpPr>
        <p:spPr>
          <a:xfrm>
            <a:off x="454325" y="418381"/>
            <a:ext cx="11383991" cy="603242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b="1" dirty="0"/>
              <a:t>~PHILOSOPHY~ </a:t>
            </a:r>
          </a:p>
          <a:p>
            <a:pPr algn="ctr"/>
            <a:endParaRPr lang="en-US" dirty="0"/>
          </a:p>
          <a:p>
            <a:r>
              <a:rPr lang="en-US" sz="2000" dirty="0"/>
              <a:t>Philosophy is quite possibly the most exhilarating and provocative subject you will ever study. It will challenge the way you think about things, introduce you to new and fascinating ideas, it will bewilder you, frustrate you and inspire you. It will sharpen you, it will make you a better thinker, it will make you wiser and maybe ever a bit braver!</a:t>
            </a:r>
          </a:p>
          <a:p>
            <a:pPr algn="ctr"/>
            <a:endParaRPr lang="en-US" sz="2000" dirty="0"/>
          </a:p>
          <a:p>
            <a:r>
              <a:rPr lang="en-US" sz="2000" dirty="0"/>
              <a:t>We will answer questions like this:</a:t>
            </a:r>
          </a:p>
          <a:p>
            <a:pPr marL="285750" indent="-285750">
              <a:buFont typeface="Arial"/>
              <a:buChar char="•"/>
            </a:pPr>
            <a:endParaRPr lang="en-US" sz="2000" dirty="0"/>
          </a:p>
          <a:p>
            <a:pPr marL="285750" indent="-285750">
              <a:buFont typeface="Arial"/>
              <a:buChar char="•"/>
            </a:pPr>
            <a:r>
              <a:rPr lang="en-US" sz="2000" b="1" dirty="0"/>
              <a:t>Could we be living in a virtual reality without even knowing it? And if we were, would it even matter?</a:t>
            </a:r>
          </a:p>
          <a:p>
            <a:pPr marL="285750" indent="-285750">
              <a:buFont typeface="Arial"/>
              <a:buChar char="•"/>
            </a:pPr>
            <a:r>
              <a:rPr lang="en-US" sz="2000" dirty="0"/>
              <a:t>Do we have free will or has everything we've ever done and ever will do already been pre-determined?</a:t>
            </a:r>
          </a:p>
          <a:p>
            <a:pPr marL="285750" indent="-285750">
              <a:buFont typeface="Arial"/>
              <a:buChar char="•"/>
            </a:pPr>
            <a:r>
              <a:rPr lang="en-US" sz="2000" b="1" dirty="0"/>
              <a:t>Is there an objectively true answer the question 'what is 2+2'? What about the question 'Should women earn as much as men?'</a:t>
            </a:r>
          </a:p>
          <a:p>
            <a:pPr marL="285750" indent="-285750">
              <a:buFont typeface="Arial"/>
              <a:buChar char="•"/>
            </a:pPr>
            <a:r>
              <a:rPr lang="en-US" sz="2000" dirty="0"/>
              <a:t>Is our justice system fair? What is a fair punishment anyway?</a:t>
            </a:r>
          </a:p>
          <a:p>
            <a:pPr marL="285750" indent="-285750">
              <a:buFont typeface="Arial"/>
              <a:buChar char="•"/>
            </a:pPr>
            <a:r>
              <a:rPr lang="en-US" sz="2000" b="1" dirty="0"/>
              <a:t>If someone invents bionic legs that make their wearer faster than the fastest runner in the world, should everyone be able to go get a pair?</a:t>
            </a:r>
          </a:p>
          <a:p>
            <a:pPr marL="285750" indent="-285750">
              <a:buFont typeface="Arial"/>
              <a:buChar char="•"/>
            </a:pPr>
            <a:r>
              <a:rPr lang="en-US" sz="2000" dirty="0"/>
              <a:t>What exactly is it that makes Donald Trump so bad at arguing?</a:t>
            </a:r>
          </a:p>
        </p:txBody>
      </p:sp>
      <p:sp>
        <p:nvSpPr>
          <p:cNvPr id="3" name="Title 1">
            <a:extLst>
              <a:ext uri="{FF2B5EF4-FFF2-40B4-BE49-F238E27FC236}">
                <a16:creationId xmlns:a16="http://schemas.microsoft.com/office/drawing/2014/main" id="{E1881698-B25C-4129-90A1-7537E98368A5}"/>
              </a:ext>
            </a:extLst>
          </p:cNvPr>
          <p:cNvSpPr txBox="1">
            <a:spLocks/>
          </p:cNvSpPr>
          <p:nvPr/>
        </p:nvSpPr>
        <p:spPr>
          <a:xfrm>
            <a:off x="1154729" y="0"/>
            <a:ext cx="8534400" cy="875212"/>
          </a:xfrm>
          <a:prstGeom prst="rect">
            <a:avLst/>
          </a:prstGeom>
          <a:solidFill>
            <a:schemeClr val="tx1"/>
          </a:solidFill>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philosophy</a:t>
            </a:r>
          </a:p>
        </p:txBody>
      </p:sp>
    </p:spTree>
    <p:extLst>
      <p:ext uri="{BB962C8B-B14F-4D97-AF65-F5344CB8AC3E}">
        <p14:creationId xmlns:p14="http://schemas.microsoft.com/office/powerpoint/2010/main" val="1400485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a:off x="4097783" y="4969914"/>
            <a:ext cx="2803450" cy="1865569"/>
          </a:xfrm>
          <a:prstGeom prst="rect">
            <a:avLst/>
          </a:prstGeom>
        </p:spPr>
      </p:pic>
      <p:pic>
        <p:nvPicPr>
          <p:cNvPr id="11" name="Picture 10"/>
          <p:cNvPicPr>
            <a:picLocks noChangeAspect="1"/>
          </p:cNvPicPr>
          <p:nvPr/>
        </p:nvPicPr>
        <p:blipFill>
          <a:blip r:embed="rId3"/>
          <a:stretch>
            <a:fillRect/>
          </a:stretch>
        </p:blipFill>
        <p:spPr>
          <a:xfrm rot="776223">
            <a:off x="7815976" y="1281234"/>
            <a:ext cx="2357829" cy="1324800"/>
          </a:xfrm>
          <a:prstGeom prst="rect">
            <a:avLst/>
          </a:prstGeom>
        </p:spPr>
      </p:pic>
      <p:sp>
        <p:nvSpPr>
          <p:cNvPr id="3" name="Content Placeholder 2"/>
          <p:cNvSpPr>
            <a:spLocks noGrp="1"/>
          </p:cNvSpPr>
          <p:nvPr>
            <p:ph idx="1"/>
          </p:nvPr>
        </p:nvSpPr>
        <p:spPr>
          <a:xfrm>
            <a:off x="71058" y="1105592"/>
            <a:ext cx="11606749" cy="3615267"/>
          </a:xfrm>
        </p:spPr>
        <p:txBody>
          <a:bodyPr>
            <a:normAutofit/>
          </a:bodyPr>
          <a:lstStyle/>
          <a:p>
            <a:r>
              <a:rPr lang="en-US" dirty="0"/>
              <a:t>The Australian Legal System</a:t>
            </a:r>
          </a:p>
          <a:p>
            <a:r>
              <a:rPr lang="en-US" dirty="0"/>
              <a:t>CRIME  - murder, manslaughter, assault, driving offences, </a:t>
            </a:r>
          </a:p>
          <a:p>
            <a:pPr marL="0" indent="0">
              <a:buNone/>
            </a:pPr>
            <a:r>
              <a:rPr lang="en-US" dirty="0"/>
              <a:t>    graffiti, theft, arson </a:t>
            </a:r>
            <a:r>
              <a:rPr lang="is-IS" dirty="0"/>
              <a:t>….…</a:t>
            </a:r>
            <a:endParaRPr lang="en-US" dirty="0"/>
          </a:p>
          <a:p>
            <a:r>
              <a:rPr lang="en-US" dirty="0"/>
              <a:t>CIVIL DISPUTES – negligence, defamation</a:t>
            </a:r>
            <a:r>
              <a:rPr lang="is-IS" dirty="0"/>
              <a:t>…</a:t>
            </a:r>
            <a:endParaRPr lang="en-US" dirty="0"/>
          </a:p>
          <a:p>
            <a:r>
              <a:rPr lang="en-US" dirty="0"/>
              <a:t>SOLVE CRIMES – PROSECUTE THE BADDIES! TRY TO DEFEND THOSE ACCUSED OF CRIMES!</a:t>
            </a:r>
          </a:p>
          <a:p>
            <a:r>
              <a:rPr lang="en-US" dirty="0"/>
              <a:t>PUNISHMENT – deciding what to do with the convicted criminal</a:t>
            </a:r>
          </a:p>
          <a:p>
            <a:r>
              <a:rPr lang="en-US" dirty="0"/>
              <a:t>COMPENSATION – how to rake in 4.5 million bucks like Rebel Wilson did!!</a:t>
            </a:r>
          </a:p>
          <a:p>
            <a:r>
              <a:rPr lang="en-US" dirty="0"/>
              <a:t>RIGHTS – how does the legal system help us to exercise and protect our rights?</a:t>
            </a:r>
          </a:p>
          <a:p>
            <a:endParaRPr lang="en-US" dirty="0"/>
          </a:p>
        </p:txBody>
      </p:sp>
      <p:sp>
        <p:nvSpPr>
          <p:cNvPr id="6" name="AutoShape 6" descr="mage result for chopper reid"/>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mage result for chopper reid"/>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43363">
            <a:off x="251085" y="4628883"/>
            <a:ext cx="1683119" cy="2247050"/>
          </a:xfrm>
          <a:prstGeom prst="rect">
            <a:avLst/>
          </a:prstGeom>
        </p:spPr>
      </p:pic>
      <p:pic>
        <p:nvPicPr>
          <p:cNvPr id="12" name="Picture 11"/>
          <p:cNvPicPr>
            <a:picLocks noChangeAspect="1"/>
          </p:cNvPicPr>
          <p:nvPr/>
        </p:nvPicPr>
        <p:blipFill>
          <a:blip r:embed="rId5"/>
          <a:stretch>
            <a:fillRect/>
          </a:stretch>
        </p:blipFill>
        <p:spPr>
          <a:xfrm>
            <a:off x="9898602" y="285321"/>
            <a:ext cx="2257786" cy="1053175"/>
          </a:xfrm>
          <a:prstGeom prst="rect">
            <a:avLst/>
          </a:prstGeom>
        </p:spPr>
      </p:pic>
      <p:pic>
        <p:nvPicPr>
          <p:cNvPr id="13" name="Picture 12"/>
          <p:cNvPicPr>
            <a:picLocks noChangeAspect="1"/>
          </p:cNvPicPr>
          <p:nvPr/>
        </p:nvPicPr>
        <p:blipFill>
          <a:blip r:embed="rId6"/>
          <a:stretch>
            <a:fillRect/>
          </a:stretch>
        </p:blipFill>
        <p:spPr>
          <a:xfrm rot="21077845">
            <a:off x="9356595" y="4317085"/>
            <a:ext cx="2490787" cy="1657506"/>
          </a:xfrm>
          <a:prstGeom prst="rect">
            <a:avLst/>
          </a:prstGeom>
        </p:spPr>
      </p:pic>
      <p:pic>
        <p:nvPicPr>
          <p:cNvPr id="15" name="Picture 14"/>
          <p:cNvPicPr>
            <a:picLocks noChangeAspect="1"/>
          </p:cNvPicPr>
          <p:nvPr/>
        </p:nvPicPr>
        <p:blipFill>
          <a:blip r:embed="rId7"/>
          <a:stretch>
            <a:fillRect/>
          </a:stretch>
        </p:blipFill>
        <p:spPr>
          <a:xfrm rot="340605">
            <a:off x="9799190" y="5422962"/>
            <a:ext cx="2330243" cy="1380589"/>
          </a:xfrm>
          <a:prstGeom prst="rect">
            <a:avLst/>
          </a:prstGeom>
        </p:spPr>
      </p:pic>
      <p:pic>
        <p:nvPicPr>
          <p:cNvPr id="17" name="Picture 16"/>
          <p:cNvPicPr>
            <a:picLocks noChangeAspect="1"/>
          </p:cNvPicPr>
          <p:nvPr/>
        </p:nvPicPr>
        <p:blipFill>
          <a:blip r:embed="rId8"/>
          <a:stretch>
            <a:fillRect/>
          </a:stretch>
        </p:blipFill>
        <p:spPr>
          <a:xfrm rot="388213">
            <a:off x="2286029" y="4428777"/>
            <a:ext cx="1683191" cy="2399443"/>
          </a:xfrm>
          <a:prstGeom prst="rect">
            <a:avLst/>
          </a:prstGeom>
        </p:spPr>
      </p:pic>
      <p:sp>
        <p:nvSpPr>
          <p:cNvPr id="21" name="TextBox 20"/>
          <p:cNvSpPr txBox="1"/>
          <p:nvPr/>
        </p:nvSpPr>
        <p:spPr>
          <a:xfrm>
            <a:off x="6901233" y="5210200"/>
            <a:ext cx="2493819" cy="1384995"/>
          </a:xfrm>
          <a:prstGeom prst="rect">
            <a:avLst/>
          </a:prstGeom>
          <a:solidFill>
            <a:srgbClr val="FFFF00"/>
          </a:solidFill>
        </p:spPr>
        <p:txBody>
          <a:bodyPr wrap="square" rtlCol="0">
            <a:spAutoFit/>
          </a:bodyPr>
          <a:lstStyle/>
          <a:p>
            <a:pPr algn="ctr"/>
            <a:r>
              <a:rPr lang="en-US" sz="1400" dirty="0">
                <a:solidFill>
                  <a:schemeClr val="bg1"/>
                </a:solidFill>
              </a:rPr>
              <a:t>experiential!</a:t>
            </a:r>
          </a:p>
          <a:p>
            <a:pPr algn="ctr"/>
            <a:r>
              <a:rPr lang="en-US" sz="1400" dirty="0">
                <a:solidFill>
                  <a:schemeClr val="bg1"/>
                </a:solidFill>
              </a:rPr>
              <a:t>visits to Parliament, Supreme &amp; County courts, meet with a Judge, go to prison and speak to inmates</a:t>
            </a:r>
          </a:p>
        </p:txBody>
      </p:sp>
      <p:sp>
        <p:nvSpPr>
          <p:cNvPr id="14" name="Title 1">
            <a:extLst>
              <a:ext uri="{FF2B5EF4-FFF2-40B4-BE49-F238E27FC236}">
                <a16:creationId xmlns:a16="http://schemas.microsoft.com/office/drawing/2014/main" id="{8D939887-64A5-461A-93BF-AF9D8060D6B8}"/>
              </a:ext>
            </a:extLst>
          </p:cNvPr>
          <p:cNvSpPr txBox="1">
            <a:spLocks/>
          </p:cNvSpPr>
          <p:nvPr/>
        </p:nvSpPr>
        <p:spPr>
          <a:xfrm>
            <a:off x="1154729" y="0"/>
            <a:ext cx="8534400" cy="875212"/>
          </a:xfrm>
          <a:prstGeom prst="rect">
            <a:avLst/>
          </a:prstGeom>
          <a:solidFill>
            <a:schemeClr val="tx1"/>
          </a:solidFill>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Legal studies</a:t>
            </a:r>
          </a:p>
        </p:txBody>
      </p:sp>
    </p:spTree>
    <p:extLst>
      <p:ext uri="{BB962C8B-B14F-4D97-AF65-F5344CB8AC3E}">
        <p14:creationId xmlns:p14="http://schemas.microsoft.com/office/powerpoint/2010/main" val="3297773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0237" y="4680060"/>
            <a:ext cx="4131763" cy="21779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43613" y="1145219"/>
            <a:ext cx="12111758" cy="7540526"/>
          </a:xfrm>
          <a:prstGeom prst="rect">
            <a:avLst/>
          </a:prstGeom>
          <a:noFill/>
        </p:spPr>
        <p:txBody>
          <a:bodyPr wrap="square" rtlCol="0">
            <a:spAutoFit/>
          </a:bodyPr>
          <a:lstStyle/>
          <a:p>
            <a:r>
              <a:rPr lang="en-AU" sz="3200" b="1" dirty="0">
                <a:latin typeface="+mj-lt"/>
              </a:rPr>
              <a:t>CLASSICAL STUDIES </a:t>
            </a:r>
            <a:r>
              <a:rPr lang="en-AU" sz="2400" b="1" dirty="0">
                <a:latin typeface="+mj-lt"/>
              </a:rPr>
              <a:t>is the study of the classical Greece through a focus on: history, literature, archaeology, politics, philosophy and culture.  </a:t>
            </a:r>
            <a:r>
              <a:rPr lang="en-AU" sz="2800" b="1" dirty="0">
                <a:latin typeface="+mj-lt"/>
              </a:rPr>
              <a:t>                                                     </a:t>
            </a:r>
          </a:p>
          <a:p>
            <a:pPr>
              <a:lnSpc>
                <a:spcPct val="200000"/>
              </a:lnSpc>
            </a:pPr>
            <a:r>
              <a:rPr lang="en-AU" sz="2000" b="1" dirty="0">
                <a:latin typeface="+mj-lt"/>
              </a:rPr>
              <a:t>Questions we ask:</a:t>
            </a:r>
          </a:p>
          <a:p>
            <a:pPr marL="457200" indent="-457200">
              <a:lnSpc>
                <a:spcPct val="200000"/>
              </a:lnSpc>
              <a:buFont typeface="Arial" panose="020B0604020202020204" pitchFamily="34" charset="0"/>
              <a:buChar char="•"/>
            </a:pPr>
            <a:r>
              <a:rPr lang="en-AU" sz="2000" b="1" dirty="0">
                <a:latin typeface="+mj-lt"/>
              </a:rPr>
              <a:t>Why are the Greek myths full of heroes, jealous gods, revenge, lust, cannibalism?</a:t>
            </a:r>
          </a:p>
          <a:p>
            <a:pPr marL="457200" indent="-457200">
              <a:lnSpc>
                <a:spcPct val="200000"/>
              </a:lnSpc>
              <a:buFont typeface="Arial" panose="020B0604020202020204" pitchFamily="34" charset="0"/>
              <a:buChar char="•"/>
            </a:pPr>
            <a:r>
              <a:rPr lang="en-AU" sz="2000" b="1" dirty="0">
                <a:latin typeface="+mj-lt"/>
              </a:rPr>
              <a:t>Did Achilles, Heracles, Odysseus, Theseus and the minotaur exist? </a:t>
            </a:r>
          </a:p>
          <a:p>
            <a:pPr marL="457200" indent="-457200">
              <a:lnSpc>
                <a:spcPct val="200000"/>
              </a:lnSpc>
              <a:buFont typeface="Arial" panose="020B0604020202020204" pitchFamily="34" charset="0"/>
              <a:buChar char="•"/>
            </a:pPr>
            <a:r>
              <a:rPr lang="en-AU" sz="2000" b="1" dirty="0">
                <a:latin typeface="+mj-lt"/>
              </a:rPr>
              <a:t>Why is the Iliad the most famous literary work in the Western world?</a:t>
            </a:r>
          </a:p>
          <a:p>
            <a:pPr marL="457200" indent="-457200">
              <a:lnSpc>
                <a:spcPct val="200000"/>
              </a:lnSpc>
              <a:buFont typeface="Arial" panose="020B0604020202020204" pitchFamily="34" charset="0"/>
              <a:buChar char="•"/>
            </a:pPr>
            <a:r>
              <a:rPr lang="en-AU" sz="2000" b="1" dirty="0">
                <a:latin typeface="+mj-lt"/>
              </a:rPr>
              <a:t>What is the true story of the 300 Spartans?</a:t>
            </a:r>
          </a:p>
          <a:p>
            <a:pPr marL="457200" indent="-457200">
              <a:lnSpc>
                <a:spcPct val="200000"/>
              </a:lnSpc>
              <a:buFont typeface="Arial" panose="020B0604020202020204" pitchFamily="34" charset="0"/>
              <a:buChar char="•"/>
            </a:pPr>
            <a:r>
              <a:rPr lang="en-AU" sz="2000" b="1" dirty="0">
                <a:latin typeface="+mj-lt"/>
              </a:rPr>
              <a:t>Who was Oedipus?     </a:t>
            </a:r>
            <a:r>
              <a:rPr lang="en-AU" sz="2800" b="1" dirty="0">
                <a:latin typeface="+mj-lt"/>
              </a:rPr>
              <a:t>   </a:t>
            </a:r>
          </a:p>
          <a:p>
            <a:endParaRPr lang="en-AU" sz="2800" b="1" dirty="0">
              <a:latin typeface="+mj-lt"/>
            </a:endParaRPr>
          </a:p>
          <a:p>
            <a:endParaRPr lang="en-AU" sz="2800" b="1" dirty="0">
              <a:latin typeface="+mj-lt"/>
            </a:endParaRPr>
          </a:p>
          <a:p>
            <a:endParaRPr lang="en-AU" sz="2800" b="1" dirty="0">
              <a:latin typeface="+mj-lt"/>
            </a:endParaRPr>
          </a:p>
          <a:p>
            <a:endParaRPr lang="en-AU" sz="2800" b="1" dirty="0">
              <a:latin typeface="+mj-lt"/>
            </a:endParaRPr>
          </a:p>
          <a:p>
            <a:endParaRPr lang="en-AU" sz="2800" b="1" dirty="0">
              <a:latin typeface="+mj-lt"/>
            </a:endParaRPr>
          </a:p>
          <a:p>
            <a:r>
              <a:rPr lang="en-AU" sz="2800" b="1" dirty="0">
                <a:latin typeface="+mj-lt"/>
              </a:rPr>
              <a:t>  </a:t>
            </a:r>
          </a:p>
        </p:txBody>
      </p:sp>
      <p:sp>
        <p:nvSpPr>
          <p:cNvPr id="5" name="Title 1">
            <a:extLst>
              <a:ext uri="{FF2B5EF4-FFF2-40B4-BE49-F238E27FC236}">
                <a16:creationId xmlns:a16="http://schemas.microsoft.com/office/drawing/2014/main" id="{5C81880E-1416-4DB7-AD01-BB0CC1882F02}"/>
              </a:ext>
            </a:extLst>
          </p:cNvPr>
          <p:cNvSpPr txBox="1">
            <a:spLocks/>
          </p:cNvSpPr>
          <p:nvPr/>
        </p:nvSpPr>
        <p:spPr>
          <a:xfrm>
            <a:off x="1154729" y="0"/>
            <a:ext cx="8534400" cy="875212"/>
          </a:xfrm>
          <a:prstGeom prst="rect">
            <a:avLst/>
          </a:prstGeom>
          <a:solidFill>
            <a:schemeClr val="tx1"/>
          </a:solidFill>
        </p:spPr>
        <p:txBody>
          <a:bodyP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4000" b="1" dirty="0">
                <a:solidFill>
                  <a:srgbClr val="00B050"/>
                </a:solidFill>
              </a:rPr>
              <a:t>Classical studies</a:t>
            </a:r>
          </a:p>
        </p:txBody>
      </p:sp>
    </p:spTree>
    <p:extLst>
      <p:ext uri="{BB962C8B-B14F-4D97-AF65-F5344CB8AC3E}">
        <p14:creationId xmlns:p14="http://schemas.microsoft.com/office/powerpoint/2010/main" val="3464795755"/>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53</TotalTime>
  <Words>400</Words>
  <Application>Microsoft Office PowerPoint</Application>
  <PresentationFormat>Widescreen</PresentationFormat>
  <Paragraphs>73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Century Gothic</vt:lpstr>
      <vt:lpstr>Gill Sans MT</vt:lpstr>
      <vt:lpstr>Wingdings 3</vt:lpstr>
      <vt:lpstr>Slice</vt:lpstr>
      <vt:lpstr>Humanities</vt:lpstr>
      <vt:lpstr>VCE Humanities year 11 2024</vt:lpstr>
      <vt:lpstr>MODERN History</vt:lpstr>
      <vt:lpstr>PowerPoint Presentation</vt:lpstr>
      <vt:lpstr>PowerPoint Presentation</vt:lpstr>
      <vt:lpstr>PowerPoint Presentation</vt:lpstr>
      <vt:lpstr>PowerPoint Presentation</vt:lpstr>
      <vt:lpstr>PowerPoint Presentation</vt:lpstr>
    </vt:vector>
  </TitlesOfParts>
  <Company>Department of Education and Training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Humanities</dc:title>
  <dc:creator>Profile</dc:creator>
  <cp:lastModifiedBy>Andrew Kemp</cp:lastModifiedBy>
  <cp:revision>96</cp:revision>
  <dcterms:created xsi:type="dcterms:W3CDTF">2018-05-23T01:53:58Z</dcterms:created>
  <dcterms:modified xsi:type="dcterms:W3CDTF">2023-07-11T23:14:32Z</dcterms:modified>
</cp:coreProperties>
</file>