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2" r:id="rId5"/>
    <p:sldId id="261" r:id="rId6"/>
    <p:sldId id="259"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6" d="100"/>
          <a:sy n="46" d="100"/>
        </p:scale>
        <p:origin x="1026" y="3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850EBC18-9FD0-48CC-9535-FCC146831BF1}"/>
    <pc:docChg chg="addSld delSld modSld">
      <pc:chgData name="" userId="" providerId="" clId="Web-{850EBC18-9FD0-48CC-9535-FCC146831BF1}" dt="2018-05-25T04:57:32.946" v="887" actId="20577"/>
      <pc:docMkLst>
        <pc:docMk/>
      </pc:docMkLst>
      <pc:sldChg chg="new del">
        <pc:chgData name="" userId="" providerId="" clId="Web-{850EBC18-9FD0-48CC-9535-FCC146831BF1}" dt="2018-05-25T04:38:54.448" v="1" actId="20577"/>
        <pc:sldMkLst>
          <pc:docMk/>
          <pc:sldMk cId="1396402982" sldId="259"/>
        </pc:sldMkLst>
      </pc:sldChg>
      <pc:sldChg chg="addSp modSp new">
        <pc:chgData name="" userId="" providerId="" clId="Web-{850EBC18-9FD0-48CC-9535-FCC146831BF1}" dt="2018-05-25T04:57:32.930" v="886" actId="20577"/>
        <pc:sldMkLst>
          <pc:docMk/>
          <pc:sldMk cId="1400485066" sldId="259"/>
        </pc:sldMkLst>
        <pc:spChg chg="add mod">
          <ac:chgData name="" userId="" providerId="" clId="Web-{850EBC18-9FD0-48CC-9535-FCC146831BF1}" dt="2018-05-25T04:57:32.930" v="886" actId="20577"/>
          <ac:spMkLst>
            <pc:docMk/>
            <pc:sldMk cId="1400485066" sldId="259"/>
            <ac:spMk id="2" creationId="{94C336FF-483E-470B-8B7B-927D4477DB93}"/>
          </ac:spMkLst>
        </pc:spChg>
      </pc:sldChg>
    </pc:docChg>
  </pc:docChgLst>
  <pc:docChgLst>
    <pc:chgData clId="Web-{C1F65724-BCC8-4830-AA35-BE0AFB079430}"/>
    <pc:docChg chg="modSld">
      <pc:chgData name="" userId="" providerId="" clId="Web-{C1F65724-BCC8-4830-AA35-BE0AFB079430}" dt="2018-05-25T05:02:52.837" v="34" actId="20577"/>
      <pc:docMkLst>
        <pc:docMk/>
      </pc:docMkLst>
      <pc:sldChg chg="modSp">
        <pc:chgData name="" userId="" providerId="" clId="Web-{C1F65724-BCC8-4830-AA35-BE0AFB079430}" dt="2018-05-25T05:01:42.382" v="32" actId="20577"/>
        <pc:sldMkLst>
          <pc:docMk/>
          <pc:sldMk cId="1400485066" sldId="259"/>
        </pc:sldMkLst>
        <pc:spChg chg="mod">
          <ac:chgData name="" userId="" providerId="" clId="Web-{C1F65724-BCC8-4830-AA35-BE0AFB079430}" dt="2018-05-25T05:01:42.382" v="32" actId="20577"/>
          <ac:spMkLst>
            <pc:docMk/>
            <pc:sldMk cId="1400485066" sldId="259"/>
            <ac:spMk id="2" creationId="{94C336FF-483E-470B-8B7B-927D4477DB9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7/10/2020</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6.tiff"/><Relationship Id="rId3" Type="http://schemas.openxmlformats.org/officeDocument/2006/relationships/image" Target="../media/image11.tiff"/><Relationship Id="rId7" Type="http://schemas.openxmlformats.org/officeDocument/2006/relationships/image" Target="../media/image15.tiff"/><Relationship Id="rId2" Type="http://schemas.openxmlformats.org/officeDocument/2006/relationships/image" Target="../media/image10.tiff"/><Relationship Id="rId1" Type="http://schemas.openxmlformats.org/officeDocument/2006/relationships/slideLayout" Target="../slideLayouts/slideLayout2.xml"/><Relationship Id="rId6" Type="http://schemas.openxmlformats.org/officeDocument/2006/relationships/image" Target="../media/image14.tiff"/><Relationship Id="rId5" Type="http://schemas.openxmlformats.org/officeDocument/2006/relationships/image" Target="../media/image13.tiff"/><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0"/>
            <a:ext cx="8001000" cy="4983480"/>
          </a:xfrm>
        </p:spPr>
        <p:txBody>
          <a:bodyPr>
            <a:normAutofit/>
          </a:bodyPr>
          <a:lstStyle/>
          <a:p>
            <a:r>
              <a:rPr lang="en-AU" sz="8000" dirty="0"/>
              <a:t>Humanities</a:t>
            </a:r>
          </a:p>
        </p:txBody>
      </p:sp>
      <p:sp>
        <p:nvSpPr>
          <p:cNvPr id="3" name="Subtitle 2"/>
          <p:cNvSpPr>
            <a:spLocks noGrp="1"/>
          </p:cNvSpPr>
          <p:nvPr>
            <p:ph type="subTitle" idx="1"/>
          </p:nvPr>
        </p:nvSpPr>
        <p:spPr>
          <a:xfrm>
            <a:off x="684211" y="901337"/>
            <a:ext cx="8289971" cy="4889863"/>
          </a:xfrm>
        </p:spPr>
        <p:txBody>
          <a:bodyPr>
            <a:normAutofit/>
          </a:bodyPr>
          <a:lstStyle/>
          <a:p>
            <a:r>
              <a:rPr lang="en-AU" sz="9600" dirty="0"/>
              <a:t>VCE</a:t>
            </a:r>
          </a:p>
        </p:txBody>
      </p:sp>
    </p:spTree>
    <p:extLst>
      <p:ext uri="{BB962C8B-B14F-4D97-AF65-F5344CB8AC3E}">
        <p14:creationId xmlns:p14="http://schemas.microsoft.com/office/powerpoint/2010/main" val="2919432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4212" y="5110786"/>
            <a:ext cx="8534400" cy="1507067"/>
          </a:xfrm>
        </p:spPr>
        <p:txBody>
          <a:bodyPr/>
          <a:lstStyle/>
          <a:p>
            <a:r>
              <a:rPr lang="en-AU" b="1" dirty="0"/>
              <a:t>VCE Humanities year 11 </a:t>
            </a:r>
            <a:r>
              <a:rPr lang="en-AU" b="1" dirty="0" smtClean="0"/>
              <a:t>2021</a:t>
            </a:r>
            <a:endParaRPr lang="en-AU" b="1" dirty="0"/>
          </a:p>
        </p:txBody>
      </p:sp>
      <p:sp>
        <p:nvSpPr>
          <p:cNvPr id="7" name="Content Placeholder 6"/>
          <p:cNvSpPr>
            <a:spLocks noGrp="1"/>
          </p:cNvSpPr>
          <p:nvPr>
            <p:ph idx="1"/>
          </p:nvPr>
        </p:nvSpPr>
        <p:spPr>
          <a:xfrm>
            <a:off x="684212" y="685800"/>
            <a:ext cx="8534400" cy="4095206"/>
          </a:xfrm>
        </p:spPr>
        <p:txBody>
          <a:bodyPr>
            <a:noAutofit/>
          </a:bodyPr>
          <a:lstStyle/>
          <a:p>
            <a:pPr>
              <a:buFont typeface="Arial" panose="020B0604020202020204" pitchFamily="34" charset="0"/>
              <a:buChar char="•"/>
            </a:pPr>
            <a:r>
              <a:rPr lang="en-AU" sz="3600" dirty="0"/>
              <a:t>20</a:t>
            </a:r>
            <a:r>
              <a:rPr lang="en-AU" sz="3600" baseline="30000" dirty="0"/>
              <a:t>th</a:t>
            </a:r>
            <a:r>
              <a:rPr lang="en-AU" sz="3600" dirty="0"/>
              <a:t> Century History</a:t>
            </a:r>
          </a:p>
          <a:p>
            <a:pPr>
              <a:buFont typeface="Arial" panose="020B0604020202020204" pitchFamily="34" charset="0"/>
              <a:buChar char="•"/>
            </a:pPr>
            <a:r>
              <a:rPr lang="en-AU" sz="3600" dirty="0"/>
              <a:t>Business Management</a:t>
            </a:r>
          </a:p>
          <a:p>
            <a:pPr>
              <a:buFont typeface="Arial" panose="020B0604020202020204" pitchFamily="34" charset="0"/>
              <a:buChar char="•"/>
            </a:pPr>
            <a:r>
              <a:rPr lang="en-AU" sz="3600" dirty="0"/>
              <a:t>Classics</a:t>
            </a:r>
          </a:p>
          <a:p>
            <a:pPr>
              <a:buFont typeface="Arial" panose="020B0604020202020204" pitchFamily="34" charset="0"/>
              <a:buChar char="•"/>
            </a:pPr>
            <a:r>
              <a:rPr lang="en-AU" sz="3600" dirty="0"/>
              <a:t>Global Politics</a:t>
            </a:r>
          </a:p>
          <a:p>
            <a:pPr>
              <a:buFont typeface="Arial" panose="020B0604020202020204" pitchFamily="34" charset="0"/>
              <a:buChar char="•"/>
            </a:pPr>
            <a:r>
              <a:rPr lang="en-AU" sz="3600" dirty="0"/>
              <a:t>Legal Studies</a:t>
            </a:r>
          </a:p>
          <a:p>
            <a:pPr>
              <a:buFont typeface="Arial" panose="020B0604020202020204" pitchFamily="34" charset="0"/>
              <a:buChar char="•"/>
            </a:pPr>
            <a:r>
              <a:rPr lang="en-AU" sz="3600" dirty="0"/>
              <a:t>Philosophy</a:t>
            </a:r>
          </a:p>
        </p:txBody>
      </p:sp>
    </p:spTree>
    <p:extLst>
      <p:ext uri="{BB962C8B-B14F-4D97-AF65-F5344CB8AC3E}">
        <p14:creationId xmlns:p14="http://schemas.microsoft.com/office/powerpoint/2010/main" val="3286658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9924" y="4350686"/>
            <a:ext cx="1994169" cy="1984046"/>
          </a:xfrm>
          <a:prstGeom prst="rect">
            <a:avLst/>
          </a:prstGeom>
        </p:spPr>
      </p:pic>
      <p:sp>
        <p:nvSpPr>
          <p:cNvPr id="2" name="Title 1"/>
          <p:cNvSpPr>
            <a:spLocks noGrp="1"/>
          </p:cNvSpPr>
          <p:nvPr>
            <p:ph type="title"/>
          </p:nvPr>
        </p:nvSpPr>
        <p:spPr>
          <a:xfrm>
            <a:off x="684212" y="5512525"/>
            <a:ext cx="8534400" cy="875212"/>
          </a:xfrm>
        </p:spPr>
        <p:txBody>
          <a:bodyPr>
            <a:normAutofit/>
          </a:bodyPr>
          <a:lstStyle/>
          <a:p>
            <a:pPr algn="ctr"/>
            <a:r>
              <a:rPr lang="en-AU" sz="4000" b="1" dirty="0">
                <a:solidFill>
                  <a:srgbClr val="00B050"/>
                </a:solidFill>
              </a:rPr>
              <a:t>20</a:t>
            </a:r>
            <a:r>
              <a:rPr lang="en-AU" sz="4000" b="1" baseline="30000" dirty="0">
                <a:solidFill>
                  <a:srgbClr val="00B050"/>
                </a:solidFill>
              </a:rPr>
              <a:t>th</a:t>
            </a:r>
            <a:r>
              <a:rPr lang="en-AU" sz="4000" b="1" dirty="0">
                <a:solidFill>
                  <a:srgbClr val="00B050"/>
                </a:solidFill>
              </a:rPr>
              <a:t> Century History</a:t>
            </a:r>
          </a:p>
        </p:txBody>
      </p:sp>
      <p:sp>
        <p:nvSpPr>
          <p:cNvPr id="3" name="Content Placeholder 2"/>
          <p:cNvSpPr>
            <a:spLocks noGrp="1"/>
          </p:cNvSpPr>
          <p:nvPr>
            <p:ph idx="1"/>
          </p:nvPr>
        </p:nvSpPr>
        <p:spPr>
          <a:xfrm>
            <a:off x="684212" y="339634"/>
            <a:ext cx="10040394" cy="5003075"/>
          </a:xfrm>
        </p:spPr>
        <p:txBody>
          <a:bodyPr>
            <a:noAutofit/>
          </a:bodyPr>
          <a:lstStyle/>
          <a:p>
            <a:pPr>
              <a:buFont typeface="Arial" panose="020B0604020202020204" pitchFamily="34" charset="0"/>
              <a:buChar char="•"/>
            </a:pPr>
            <a:r>
              <a:rPr lang="en-AU" sz="3200" b="1" dirty="0" smtClean="0">
                <a:solidFill>
                  <a:schemeClr val="bg1"/>
                </a:solidFill>
              </a:rPr>
              <a:t>Rise </a:t>
            </a:r>
            <a:r>
              <a:rPr lang="en-AU" sz="3200" b="1" dirty="0">
                <a:solidFill>
                  <a:schemeClr val="bg1"/>
                </a:solidFill>
              </a:rPr>
              <a:t>of Fascism </a:t>
            </a:r>
            <a:r>
              <a:rPr lang="en-AU" sz="3200" dirty="0">
                <a:solidFill>
                  <a:schemeClr val="bg1"/>
                </a:solidFill>
              </a:rPr>
              <a:t>– Germany, Italy &amp; Japan</a:t>
            </a:r>
          </a:p>
          <a:p>
            <a:pPr>
              <a:buFont typeface="Arial" panose="020B0604020202020204" pitchFamily="34" charset="0"/>
              <a:buChar char="•"/>
            </a:pPr>
            <a:r>
              <a:rPr lang="en-AU" sz="3200" b="1" dirty="0">
                <a:solidFill>
                  <a:schemeClr val="bg1"/>
                </a:solidFill>
              </a:rPr>
              <a:t>USA in the 1920s &amp; 30s- </a:t>
            </a:r>
            <a:r>
              <a:rPr lang="en-AU" sz="3200" dirty="0">
                <a:solidFill>
                  <a:schemeClr val="bg1"/>
                </a:solidFill>
              </a:rPr>
              <a:t>Jazz Age, Prohibition, Cinema, Wall St Crash, Great Depression</a:t>
            </a:r>
          </a:p>
          <a:p>
            <a:pPr>
              <a:buFont typeface="Arial" panose="020B0604020202020204" pitchFamily="34" charset="0"/>
              <a:buChar char="•"/>
            </a:pPr>
            <a:r>
              <a:rPr lang="en-AU" sz="3200" b="1" dirty="0">
                <a:solidFill>
                  <a:schemeClr val="bg1"/>
                </a:solidFill>
              </a:rPr>
              <a:t>The Cold War- </a:t>
            </a:r>
            <a:r>
              <a:rPr lang="en-AU" sz="3200" dirty="0">
                <a:solidFill>
                  <a:schemeClr val="bg1"/>
                </a:solidFill>
              </a:rPr>
              <a:t>Arms Race, Berlin Wall, Cuban Missile Crisis, Vietnam War</a:t>
            </a:r>
          </a:p>
          <a:p>
            <a:pPr>
              <a:buFont typeface="Arial" panose="020B0604020202020204" pitchFamily="34" charset="0"/>
              <a:buChar char="•"/>
            </a:pPr>
            <a:r>
              <a:rPr lang="en-AU" sz="3200" b="1" dirty="0">
                <a:solidFill>
                  <a:schemeClr val="bg1"/>
                </a:solidFill>
              </a:rPr>
              <a:t>South Africa- </a:t>
            </a:r>
            <a:r>
              <a:rPr lang="en-AU" sz="3200" dirty="0">
                <a:solidFill>
                  <a:schemeClr val="bg1"/>
                </a:solidFill>
              </a:rPr>
              <a:t>Struggle against Apartheid</a:t>
            </a:r>
          </a:p>
          <a:p>
            <a:pPr>
              <a:buFont typeface="Arial" panose="020B0604020202020204" pitchFamily="34" charset="0"/>
              <a:buChar char="•"/>
            </a:pPr>
            <a:r>
              <a:rPr lang="en-AU" sz="3200" b="1" dirty="0">
                <a:solidFill>
                  <a:schemeClr val="bg1"/>
                </a:solidFill>
              </a:rPr>
              <a:t>Israel &amp; the Arab world- </a:t>
            </a:r>
            <a:r>
              <a:rPr lang="en-AU" sz="3200" dirty="0">
                <a:solidFill>
                  <a:schemeClr val="bg1"/>
                </a:solidFill>
              </a:rPr>
              <a:t>an ongoing conflict</a:t>
            </a:r>
          </a:p>
        </p:txBody>
      </p:sp>
    </p:spTree>
    <p:extLst>
      <p:ext uri="{BB962C8B-B14F-4D97-AF65-F5344CB8AC3E}">
        <p14:creationId xmlns:p14="http://schemas.microsoft.com/office/powerpoint/2010/main" val="782901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211844"/>
            <a:ext cx="8534400" cy="1507067"/>
          </a:xfrm>
        </p:spPr>
        <p:txBody>
          <a:bodyPr/>
          <a:lstStyle/>
          <a:p>
            <a:r>
              <a:rPr lang="en-US" dirty="0" smtClean="0">
                <a:latin typeface="Gill Sans Ultra Bold" panose="020B0A02020104020203" pitchFamily="34" charset="0"/>
              </a:rPr>
              <a:t>Business management</a:t>
            </a:r>
            <a:endParaRPr lang="en-US" dirty="0">
              <a:latin typeface="Gill Sans Ultra Bold" panose="020B0A02020104020203" pitchFamily="34" charset="0"/>
            </a:endParaRPr>
          </a:p>
        </p:txBody>
      </p:sp>
      <p:sp>
        <p:nvSpPr>
          <p:cNvPr id="3" name="Content Placeholder 2"/>
          <p:cNvSpPr>
            <a:spLocks noGrp="1"/>
          </p:cNvSpPr>
          <p:nvPr>
            <p:ph idx="1"/>
          </p:nvPr>
        </p:nvSpPr>
        <p:spPr>
          <a:xfrm>
            <a:off x="684212" y="295836"/>
            <a:ext cx="7464706" cy="5020236"/>
          </a:xfrm>
        </p:spPr>
        <p:txBody>
          <a:bodyPr>
            <a:normAutofit fontScale="70000" lnSpcReduction="20000"/>
          </a:bodyPr>
          <a:lstStyle/>
          <a:p>
            <a:pPr>
              <a:lnSpc>
                <a:spcPct val="170000"/>
              </a:lnSpc>
            </a:pPr>
            <a:r>
              <a:rPr lang="en-US" b="1" dirty="0" smtClean="0">
                <a:latin typeface="Gill Sans MT" panose="020B0502020104020203" pitchFamily="34" charset="0"/>
              </a:rPr>
              <a:t>UNIT 1: PLANNING A BUSINESS</a:t>
            </a:r>
          </a:p>
          <a:p>
            <a:pPr lvl="1">
              <a:lnSpc>
                <a:spcPct val="170000"/>
              </a:lnSpc>
            </a:pPr>
            <a:r>
              <a:rPr lang="en-US" sz="2100" dirty="0" smtClean="0">
                <a:latin typeface="Gill Sans MT" panose="020B0502020104020203" pitchFamily="34" charset="0"/>
              </a:rPr>
              <a:t>The importance of business to a nation’s wellbeing</a:t>
            </a:r>
          </a:p>
          <a:p>
            <a:pPr lvl="1">
              <a:lnSpc>
                <a:spcPct val="170000"/>
              </a:lnSpc>
            </a:pPr>
            <a:r>
              <a:rPr lang="en-US" sz="2100" dirty="0" smtClean="0">
                <a:latin typeface="Gill Sans MT" panose="020B0502020104020203" pitchFamily="34" charset="0"/>
              </a:rPr>
              <a:t>Fostering innovation and entrepreneurship</a:t>
            </a:r>
          </a:p>
          <a:p>
            <a:pPr lvl="1">
              <a:lnSpc>
                <a:spcPct val="170000"/>
              </a:lnSpc>
            </a:pPr>
            <a:r>
              <a:rPr lang="en-US" sz="2100" dirty="0" smtClean="0">
                <a:latin typeface="Gill Sans MT" panose="020B0502020104020203" pitchFamily="34" charset="0"/>
              </a:rPr>
              <a:t>Business ideas and conditions for establishing a successful business</a:t>
            </a:r>
          </a:p>
          <a:p>
            <a:pPr lvl="1">
              <a:lnSpc>
                <a:spcPct val="170000"/>
              </a:lnSpc>
            </a:pPr>
            <a:r>
              <a:rPr lang="en-US" sz="2100" dirty="0" smtClean="0">
                <a:latin typeface="Gill Sans MT" panose="020B0502020104020203" pitchFamily="34" charset="0"/>
              </a:rPr>
              <a:t>Writing a business plan</a:t>
            </a:r>
          </a:p>
          <a:p>
            <a:pPr>
              <a:lnSpc>
                <a:spcPct val="170000"/>
              </a:lnSpc>
            </a:pPr>
            <a:endParaRPr lang="en-US" dirty="0">
              <a:latin typeface="Gill Sans MT" panose="020B0502020104020203" pitchFamily="34" charset="0"/>
            </a:endParaRPr>
          </a:p>
          <a:p>
            <a:pPr>
              <a:lnSpc>
                <a:spcPct val="170000"/>
              </a:lnSpc>
            </a:pPr>
            <a:r>
              <a:rPr lang="en-US" b="1" dirty="0" smtClean="0">
                <a:latin typeface="Gill Sans MT" panose="020B0502020104020203" pitchFamily="34" charset="0"/>
              </a:rPr>
              <a:t>UNIT 2: ESTABLISHING A BUSINESS</a:t>
            </a:r>
          </a:p>
          <a:p>
            <a:pPr lvl="1">
              <a:lnSpc>
                <a:spcPct val="170000"/>
              </a:lnSpc>
            </a:pPr>
            <a:r>
              <a:rPr lang="en-US" sz="2300" dirty="0" smtClean="0">
                <a:latin typeface="Gill Sans MT" panose="020B0502020104020203" pitchFamily="34" charset="0"/>
              </a:rPr>
              <a:t>Business logistics – staffing, establishing a customer base, legal requirements</a:t>
            </a:r>
          </a:p>
          <a:p>
            <a:pPr lvl="1">
              <a:lnSpc>
                <a:spcPct val="170000"/>
              </a:lnSpc>
            </a:pPr>
            <a:r>
              <a:rPr lang="en-US" sz="2300" dirty="0" smtClean="0">
                <a:latin typeface="Gill Sans MT" panose="020B0502020104020203" pitchFamily="34" charset="0"/>
              </a:rPr>
              <a:t>Marketing</a:t>
            </a:r>
          </a:p>
          <a:p>
            <a:pPr lvl="1">
              <a:lnSpc>
                <a:spcPct val="170000"/>
              </a:lnSpc>
            </a:pPr>
            <a:r>
              <a:rPr lang="en-US" sz="2300" dirty="0" smtClean="0">
                <a:latin typeface="Gill Sans MT" panose="020B0502020104020203" pitchFamily="34" charset="0"/>
              </a:rPr>
              <a:t>Management practices using contemporary business case studies</a:t>
            </a:r>
          </a:p>
        </p:txBody>
      </p:sp>
      <p:pic>
        <p:nvPicPr>
          <p:cNvPr id="1026" name="Picture 2" descr="Image result for elon musk tes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7906" y="114302"/>
            <a:ext cx="3161366" cy="17782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tavi gevin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8843" y="3048698"/>
            <a:ext cx="3160429" cy="20967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amaz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8427" y="2054534"/>
            <a:ext cx="3080323" cy="92618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homie clothes mel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28847" y="5211844"/>
            <a:ext cx="2783064" cy="1565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68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20031" b="7426"/>
          <a:stretch/>
        </p:blipFill>
        <p:spPr>
          <a:xfrm>
            <a:off x="7907272" y="4873"/>
            <a:ext cx="3151386" cy="1914077"/>
          </a:xfrm>
          <a:prstGeom prst="rect">
            <a:avLst/>
          </a:prstGeom>
        </p:spPr>
      </p:pic>
      <p:sp>
        <p:nvSpPr>
          <p:cNvPr id="2" name="Title 1"/>
          <p:cNvSpPr>
            <a:spLocks noGrp="1"/>
          </p:cNvSpPr>
          <p:nvPr>
            <p:ph type="title"/>
          </p:nvPr>
        </p:nvSpPr>
        <p:spPr>
          <a:xfrm>
            <a:off x="133480" y="5950131"/>
            <a:ext cx="8534400" cy="875212"/>
          </a:xfrm>
        </p:spPr>
        <p:txBody>
          <a:bodyPr>
            <a:normAutofit/>
          </a:bodyPr>
          <a:lstStyle/>
          <a:p>
            <a:pPr algn="ctr"/>
            <a:r>
              <a:rPr lang="en-AU" sz="4000" b="1" dirty="0">
                <a:solidFill>
                  <a:srgbClr val="00B050"/>
                </a:solidFill>
              </a:rPr>
              <a:t>Australian &amp; Global politics</a:t>
            </a:r>
          </a:p>
        </p:txBody>
      </p:sp>
      <p:sp>
        <p:nvSpPr>
          <p:cNvPr id="3" name="Content Placeholder 2"/>
          <p:cNvSpPr>
            <a:spLocks noGrp="1"/>
          </p:cNvSpPr>
          <p:nvPr>
            <p:ph idx="1"/>
          </p:nvPr>
        </p:nvSpPr>
        <p:spPr>
          <a:xfrm>
            <a:off x="128790" y="172300"/>
            <a:ext cx="8428896" cy="5777831"/>
          </a:xfrm>
        </p:spPr>
        <p:txBody>
          <a:bodyPr>
            <a:noAutofit/>
          </a:bodyPr>
          <a:lstStyle/>
          <a:p>
            <a:pPr>
              <a:spcBef>
                <a:spcPts val="0"/>
              </a:spcBef>
              <a:spcAft>
                <a:spcPts val="0"/>
              </a:spcAft>
              <a:buFont typeface="Arial" panose="020B0604020202020204" pitchFamily="34" charset="0"/>
              <a:buChar char="•"/>
            </a:pPr>
            <a:r>
              <a:rPr lang="en-AU" sz="3200" b="1" dirty="0">
                <a:solidFill>
                  <a:schemeClr val="bg1"/>
                </a:solidFill>
              </a:rPr>
              <a:t>Power &amp; ideas</a:t>
            </a:r>
          </a:p>
          <a:p>
            <a:pPr lvl="1">
              <a:spcBef>
                <a:spcPts val="0"/>
              </a:spcBef>
              <a:buFont typeface="Arial" panose="020B0604020202020204" pitchFamily="34" charset="0"/>
              <a:buChar char="•"/>
            </a:pPr>
            <a:r>
              <a:rPr lang="en-AU" sz="2800" dirty="0">
                <a:solidFill>
                  <a:schemeClr val="bg1"/>
                </a:solidFill>
              </a:rPr>
              <a:t>What is power, how is it used &amp; what is it used for?</a:t>
            </a:r>
          </a:p>
          <a:p>
            <a:pPr>
              <a:spcBef>
                <a:spcPts val="0"/>
              </a:spcBef>
              <a:buFont typeface="Arial" panose="020B0604020202020204" pitchFamily="34" charset="0"/>
              <a:buChar char="•"/>
            </a:pPr>
            <a:r>
              <a:rPr lang="en-AU" sz="3200" b="1" dirty="0">
                <a:solidFill>
                  <a:schemeClr val="bg1"/>
                </a:solidFill>
              </a:rPr>
              <a:t>Political actors</a:t>
            </a:r>
          </a:p>
          <a:p>
            <a:pPr lvl="1">
              <a:spcBef>
                <a:spcPts val="0"/>
              </a:spcBef>
              <a:buFont typeface="Arial" panose="020B0604020202020204" pitchFamily="34" charset="0"/>
              <a:buChar char="•"/>
            </a:pPr>
            <a:r>
              <a:rPr lang="en-AU" sz="2800" dirty="0">
                <a:solidFill>
                  <a:schemeClr val="bg1"/>
                </a:solidFill>
              </a:rPr>
              <a:t>Do political parties, interest groups or the media have more power?</a:t>
            </a:r>
          </a:p>
          <a:p>
            <a:pPr>
              <a:spcBef>
                <a:spcPts val="0"/>
              </a:spcBef>
              <a:buFont typeface="Arial" panose="020B0604020202020204" pitchFamily="34" charset="0"/>
              <a:buChar char="•"/>
            </a:pPr>
            <a:r>
              <a:rPr lang="en-AU" sz="3200" b="1" dirty="0">
                <a:solidFill>
                  <a:schemeClr val="bg1"/>
                </a:solidFill>
              </a:rPr>
              <a:t>Global links</a:t>
            </a:r>
          </a:p>
          <a:p>
            <a:pPr lvl="1">
              <a:spcBef>
                <a:spcPts val="0"/>
              </a:spcBef>
              <a:buFont typeface="Arial" panose="020B0604020202020204" pitchFamily="34" charset="0"/>
              <a:buChar char="•"/>
            </a:pPr>
            <a:r>
              <a:rPr lang="en-AU" sz="2800" dirty="0">
                <a:solidFill>
                  <a:schemeClr val="bg1"/>
                </a:solidFill>
              </a:rPr>
              <a:t>Who are the winners and losers from globalisation?</a:t>
            </a:r>
          </a:p>
          <a:p>
            <a:pPr>
              <a:spcBef>
                <a:spcPts val="0"/>
              </a:spcBef>
              <a:buFont typeface="Arial" panose="020B0604020202020204" pitchFamily="34" charset="0"/>
              <a:buChar char="•"/>
            </a:pPr>
            <a:r>
              <a:rPr lang="en-AU" sz="3200" b="1" dirty="0">
                <a:solidFill>
                  <a:schemeClr val="bg1"/>
                </a:solidFill>
              </a:rPr>
              <a:t>Global cooperation &amp; conflict</a:t>
            </a:r>
          </a:p>
          <a:p>
            <a:pPr lvl="1">
              <a:spcBef>
                <a:spcPts val="0"/>
              </a:spcBef>
              <a:buFont typeface="Arial" panose="020B0604020202020204" pitchFamily="34" charset="0"/>
              <a:buChar char="•"/>
            </a:pPr>
            <a:r>
              <a:rPr lang="en-AU" sz="2800" dirty="0">
                <a:solidFill>
                  <a:schemeClr val="bg1"/>
                </a:solidFill>
              </a:rPr>
              <a:t>Can the world work together to solve modern challenges? </a:t>
            </a:r>
          </a:p>
        </p:txBody>
      </p:sp>
      <p:pic>
        <p:nvPicPr>
          <p:cNvPr id="6" name="Picture 5"/>
          <p:cNvPicPr>
            <a:picLocks noChangeAspect="1"/>
          </p:cNvPicPr>
          <p:nvPr/>
        </p:nvPicPr>
        <p:blipFill rotWithShape="1">
          <a:blip r:embed="rId3"/>
          <a:srcRect l="2372"/>
          <a:stretch/>
        </p:blipFill>
        <p:spPr>
          <a:xfrm>
            <a:off x="8165204" y="1704056"/>
            <a:ext cx="3156590" cy="1958635"/>
          </a:xfrm>
          <a:prstGeom prst="rect">
            <a:avLst/>
          </a:prstGeom>
        </p:spPr>
      </p:pic>
      <p:pic>
        <p:nvPicPr>
          <p:cNvPr id="7" name="Picture 6"/>
          <p:cNvPicPr>
            <a:picLocks noChangeAspect="1"/>
          </p:cNvPicPr>
          <p:nvPr/>
        </p:nvPicPr>
        <p:blipFill rotWithShape="1">
          <a:blip r:embed="rId4"/>
          <a:srcRect b="7868"/>
          <a:stretch/>
        </p:blipFill>
        <p:spPr>
          <a:xfrm>
            <a:off x="8433246" y="3435921"/>
            <a:ext cx="3140309" cy="1930574"/>
          </a:xfrm>
          <a:prstGeom prst="rect">
            <a:avLst/>
          </a:prstGeom>
        </p:spPr>
      </p:pic>
      <p:pic>
        <p:nvPicPr>
          <p:cNvPr id="8" name="Picture 7"/>
          <p:cNvPicPr>
            <a:picLocks noChangeAspect="1"/>
          </p:cNvPicPr>
          <p:nvPr/>
        </p:nvPicPr>
        <p:blipFill rotWithShape="1">
          <a:blip r:embed="rId5"/>
          <a:srcRect r="6346" b="8938"/>
          <a:stretch/>
        </p:blipFill>
        <p:spPr>
          <a:xfrm>
            <a:off x="8744753" y="5107380"/>
            <a:ext cx="3096843" cy="1728084"/>
          </a:xfrm>
          <a:prstGeom prst="rect">
            <a:avLst/>
          </a:prstGeom>
        </p:spPr>
      </p:pic>
    </p:spTree>
    <p:extLst>
      <p:ext uri="{BB962C8B-B14F-4D97-AF65-F5344CB8AC3E}">
        <p14:creationId xmlns:p14="http://schemas.microsoft.com/office/powerpoint/2010/main" val="2627286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C336FF-483E-470B-8B7B-927D4477DB93}"/>
              </a:ext>
            </a:extLst>
          </p:cNvPr>
          <p:cNvSpPr txBox="1"/>
          <p:nvPr/>
        </p:nvSpPr>
        <p:spPr>
          <a:xfrm>
            <a:off x="454325" y="418381"/>
            <a:ext cx="11383991" cy="603242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solidFill>
                  <a:srgbClr val="0C0C0C"/>
                </a:solidFill>
              </a:rPr>
              <a:t>~PHILOSOPHY~ </a:t>
            </a:r>
          </a:p>
          <a:p>
            <a:pPr algn="ctr"/>
            <a:endParaRPr lang="en-US" dirty="0">
              <a:solidFill>
                <a:srgbClr val="0C0C0C"/>
              </a:solidFill>
            </a:endParaRPr>
          </a:p>
          <a:p>
            <a:r>
              <a:rPr lang="en-US" sz="2000" dirty="0">
                <a:solidFill>
                  <a:srgbClr val="0C0C0C"/>
                </a:solidFill>
              </a:rPr>
              <a:t>Philosophy is quite possibly the most exhilarating and provocative subject you will ever study. It will challenge the way you think about things, introduce you to new and fascinating ideas, it will bewilder you, frustrate you and inspire you. It will sharpen you, it will make you a better thinker, it will make you wiser and maybe ever a bit braver!</a:t>
            </a:r>
          </a:p>
          <a:p>
            <a:pPr algn="ctr"/>
            <a:endParaRPr lang="en-US" sz="2000" dirty="0">
              <a:solidFill>
                <a:srgbClr val="0C0C0C"/>
              </a:solidFill>
            </a:endParaRPr>
          </a:p>
          <a:p>
            <a:r>
              <a:rPr lang="en-US" sz="2000" dirty="0">
                <a:solidFill>
                  <a:srgbClr val="0C0C0C"/>
                </a:solidFill>
              </a:rPr>
              <a:t>We will answer questions like this:</a:t>
            </a:r>
          </a:p>
          <a:p>
            <a:pPr marL="285750" indent="-285750">
              <a:buFont typeface="Arial"/>
              <a:buChar char="•"/>
            </a:pPr>
            <a:endParaRPr lang="en-US" sz="2000" dirty="0">
              <a:solidFill>
                <a:srgbClr val="0C0C0C"/>
              </a:solidFill>
            </a:endParaRPr>
          </a:p>
          <a:p>
            <a:pPr marL="285750" indent="-285750">
              <a:buFont typeface="Arial"/>
              <a:buChar char="•"/>
            </a:pPr>
            <a:r>
              <a:rPr lang="en-US" sz="2000" b="1" dirty="0">
                <a:solidFill>
                  <a:srgbClr val="0C0C0C"/>
                </a:solidFill>
              </a:rPr>
              <a:t>Could we be living in a virtual reality without even knowing it? And if we were, would it even matter?</a:t>
            </a:r>
          </a:p>
          <a:p>
            <a:pPr marL="285750" indent="-285750">
              <a:buFont typeface="Arial"/>
              <a:buChar char="•"/>
            </a:pPr>
            <a:r>
              <a:rPr lang="en-US" sz="2000" dirty="0">
                <a:solidFill>
                  <a:srgbClr val="0C0C0C"/>
                </a:solidFill>
              </a:rPr>
              <a:t>Do we have free will or has everything we've ever done and ever will do already been pre-determined?</a:t>
            </a:r>
          </a:p>
          <a:p>
            <a:pPr marL="285750" indent="-285750">
              <a:buFont typeface="Arial"/>
              <a:buChar char="•"/>
            </a:pPr>
            <a:r>
              <a:rPr lang="en-US" sz="2000" b="1" dirty="0">
                <a:solidFill>
                  <a:srgbClr val="0C0C0C"/>
                </a:solidFill>
              </a:rPr>
              <a:t>Is there an objectively true answer the question 'what is 2+2'? What about the question 'Should women earn as much as men?'</a:t>
            </a:r>
          </a:p>
          <a:p>
            <a:pPr marL="285750" indent="-285750">
              <a:buFont typeface="Arial"/>
              <a:buChar char="•"/>
            </a:pPr>
            <a:r>
              <a:rPr lang="en-US" sz="2000" dirty="0">
                <a:solidFill>
                  <a:srgbClr val="0C0C0C"/>
                </a:solidFill>
              </a:rPr>
              <a:t>Is our justice system fair? What is a fair punishment anyway?</a:t>
            </a:r>
          </a:p>
          <a:p>
            <a:pPr marL="285750" indent="-285750">
              <a:buFont typeface="Arial"/>
              <a:buChar char="•"/>
            </a:pPr>
            <a:r>
              <a:rPr lang="en-US" sz="2000" b="1" dirty="0">
                <a:solidFill>
                  <a:srgbClr val="0C0C0C"/>
                </a:solidFill>
              </a:rPr>
              <a:t>If someone invents bionic legs that make their wearer faster than the fastest runner in the world, should everyone be able to go get a pair?</a:t>
            </a:r>
          </a:p>
          <a:p>
            <a:pPr marL="285750" indent="-285750">
              <a:buFont typeface="Arial"/>
              <a:buChar char="•"/>
            </a:pPr>
            <a:r>
              <a:rPr lang="en-US" sz="2000" dirty="0">
                <a:solidFill>
                  <a:srgbClr val="0C0C0C"/>
                </a:solidFill>
              </a:rPr>
              <a:t>What exactly is it that makes Donald Trump so bad at arguing?</a:t>
            </a:r>
          </a:p>
        </p:txBody>
      </p:sp>
    </p:spTree>
    <p:extLst>
      <p:ext uri="{BB962C8B-B14F-4D97-AF65-F5344CB8AC3E}">
        <p14:creationId xmlns:p14="http://schemas.microsoft.com/office/powerpoint/2010/main" val="1400485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3297805" y="3756182"/>
            <a:ext cx="2803450" cy="1865569"/>
          </a:xfrm>
          <a:prstGeom prst="rect">
            <a:avLst/>
          </a:prstGeom>
        </p:spPr>
      </p:pic>
      <p:pic>
        <p:nvPicPr>
          <p:cNvPr id="11" name="Picture 10"/>
          <p:cNvPicPr>
            <a:picLocks noChangeAspect="1"/>
          </p:cNvPicPr>
          <p:nvPr/>
        </p:nvPicPr>
        <p:blipFill>
          <a:blip r:embed="rId3"/>
          <a:stretch>
            <a:fillRect/>
          </a:stretch>
        </p:blipFill>
        <p:spPr>
          <a:xfrm rot="776223">
            <a:off x="9715798" y="2076928"/>
            <a:ext cx="2357829" cy="1324800"/>
          </a:xfrm>
          <a:prstGeom prst="rect">
            <a:avLst/>
          </a:prstGeom>
        </p:spPr>
      </p:pic>
      <p:sp>
        <p:nvSpPr>
          <p:cNvPr id="2" name="Title 1"/>
          <p:cNvSpPr>
            <a:spLocks noGrp="1"/>
          </p:cNvSpPr>
          <p:nvPr>
            <p:ph type="title"/>
          </p:nvPr>
        </p:nvSpPr>
        <p:spPr>
          <a:xfrm>
            <a:off x="3849583" y="5733245"/>
            <a:ext cx="4539733" cy="760021"/>
          </a:xfrm>
        </p:spPr>
        <p:txBody>
          <a:bodyPr>
            <a:noAutofit/>
          </a:bodyPr>
          <a:lstStyle/>
          <a:p>
            <a:pPr algn="r"/>
            <a:r>
              <a:rPr lang="en-US" sz="4400" b="1" dirty="0" smtClean="0"/>
              <a:t>Legal studies</a:t>
            </a:r>
            <a:endParaRPr lang="en-US" sz="4400" b="1" dirty="0"/>
          </a:p>
        </p:txBody>
      </p:sp>
      <p:sp>
        <p:nvSpPr>
          <p:cNvPr id="3" name="Content Placeholder 2"/>
          <p:cNvSpPr>
            <a:spLocks noGrp="1"/>
          </p:cNvSpPr>
          <p:nvPr>
            <p:ph idx="1"/>
          </p:nvPr>
        </p:nvSpPr>
        <p:spPr>
          <a:xfrm>
            <a:off x="316076" y="246413"/>
            <a:ext cx="11606749" cy="3615267"/>
          </a:xfrm>
        </p:spPr>
        <p:txBody>
          <a:bodyPr>
            <a:normAutofit/>
          </a:bodyPr>
          <a:lstStyle/>
          <a:p>
            <a:r>
              <a:rPr lang="en-US" dirty="0" smtClean="0"/>
              <a:t>The Australian Legal System</a:t>
            </a:r>
          </a:p>
          <a:p>
            <a:r>
              <a:rPr lang="en-US" dirty="0" smtClean="0"/>
              <a:t>CRIME  - murder, manslaughter, assault, driving offences, </a:t>
            </a:r>
          </a:p>
          <a:p>
            <a:pPr marL="0" indent="0">
              <a:buNone/>
            </a:pPr>
            <a:r>
              <a:rPr lang="en-US" dirty="0" smtClean="0"/>
              <a:t>    graffiti, theft, arson </a:t>
            </a:r>
            <a:r>
              <a:rPr lang="is-IS" dirty="0" smtClean="0"/>
              <a:t>….…</a:t>
            </a:r>
            <a:endParaRPr lang="en-US" dirty="0" smtClean="0"/>
          </a:p>
          <a:p>
            <a:r>
              <a:rPr lang="en-US" dirty="0" smtClean="0"/>
              <a:t>CIVIL DISPUTES – negligence, defamation</a:t>
            </a:r>
            <a:r>
              <a:rPr lang="is-IS" dirty="0" smtClean="0"/>
              <a:t>…</a:t>
            </a:r>
            <a:endParaRPr lang="en-US" dirty="0" smtClean="0"/>
          </a:p>
          <a:p>
            <a:r>
              <a:rPr lang="en-US" dirty="0" smtClean="0"/>
              <a:t>SOLVE CRIMES – PROSECUTE THE BADDIES! TRY TO DEFEND THOSE ACCUSED OF CRIMES!</a:t>
            </a:r>
          </a:p>
          <a:p>
            <a:r>
              <a:rPr lang="en-US" dirty="0" smtClean="0"/>
              <a:t>PUNISHMENT – deciding what to do with the convicted criminal</a:t>
            </a:r>
          </a:p>
          <a:p>
            <a:r>
              <a:rPr lang="en-US" dirty="0" smtClean="0"/>
              <a:t>COMPENSATION – how to rake in 4.5 million bucks like Rebel Wilson did!!</a:t>
            </a:r>
          </a:p>
          <a:p>
            <a:r>
              <a:rPr lang="en-US" dirty="0" smtClean="0"/>
              <a:t>RIGHTS – how does the legal system help us to exercise and protect our rights?</a:t>
            </a:r>
          </a:p>
          <a:p>
            <a:endParaRPr lang="en-US" dirty="0"/>
          </a:p>
        </p:txBody>
      </p:sp>
      <p:sp>
        <p:nvSpPr>
          <p:cNvPr id="6" name="AutoShape 6" descr="mage result for chopper reid"/>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mage result for chopper reid"/>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43363">
            <a:off x="403485" y="3609927"/>
            <a:ext cx="1683119" cy="2247050"/>
          </a:xfrm>
          <a:prstGeom prst="rect">
            <a:avLst/>
          </a:prstGeom>
        </p:spPr>
      </p:pic>
      <p:pic>
        <p:nvPicPr>
          <p:cNvPr id="12" name="Picture 11"/>
          <p:cNvPicPr>
            <a:picLocks noChangeAspect="1"/>
          </p:cNvPicPr>
          <p:nvPr/>
        </p:nvPicPr>
        <p:blipFill>
          <a:blip r:embed="rId5"/>
          <a:stretch>
            <a:fillRect/>
          </a:stretch>
        </p:blipFill>
        <p:spPr>
          <a:xfrm>
            <a:off x="9146563" y="259172"/>
            <a:ext cx="2910850" cy="1357805"/>
          </a:xfrm>
          <a:prstGeom prst="rect">
            <a:avLst/>
          </a:prstGeom>
        </p:spPr>
      </p:pic>
      <p:pic>
        <p:nvPicPr>
          <p:cNvPr id="13" name="Picture 12"/>
          <p:cNvPicPr>
            <a:picLocks noChangeAspect="1"/>
          </p:cNvPicPr>
          <p:nvPr/>
        </p:nvPicPr>
        <p:blipFill>
          <a:blip r:embed="rId6"/>
          <a:stretch>
            <a:fillRect/>
          </a:stretch>
        </p:blipFill>
        <p:spPr>
          <a:xfrm rot="21077845">
            <a:off x="9138758" y="3691873"/>
            <a:ext cx="2490787" cy="1657506"/>
          </a:xfrm>
          <a:prstGeom prst="rect">
            <a:avLst/>
          </a:prstGeom>
        </p:spPr>
      </p:pic>
      <p:pic>
        <p:nvPicPr>
          <p:cNvPr id="15" name="Picture 14"/>
          <p:cNvPicPr>
            <a:picLocks noChangeAspect="1"/>
          </p:cNvPicPr>
          <p:nvPr/>
        </p:nvPicPr>
        <p:blipFill>
          <a:blip r:embed="rId7"/>
          <a:stretch>
            <a:fillRect/>
          </a:stretch>
        </p:blipFill>
        <p:spPr>
          <a:xfrm rot="340605">
            <a:off x="9799190" y="5422962"/>
            <a:ext cx="2330243" cy="1380589"/>
          </a:xfrm>
          <a:prstGeom prst="rect">
            <a:avLst/>
          </a:prstGeom>
        </p:spPr>
      </p:pic>
      <p:pic>
        <p:nvPicPr>
          <p:cNvPr id="17" name="Picture 16"/>
          <p:cNvPicPr>
            <a:picLocks noChangeAspect="1"/>
          </p:cNvPicPr>
          <p:nvPr/>
        </p:nvPicPr>
        <p:blipFill>
          <a:blip r:embed="rId8"/>
          <a:stretch>
            <a:fillRect/>
          </a:stretch>
        </p:blipFill>
        <p:spPr>
          <a:xfrm rot="388213">
            <a:off x="2042325" y="4348844"/>
            <a:ext cx="1683191" cy="2399443"/>
          </a:xfrm>
          <a:prstGeom prst="rect">
            <a:avLst/>
          </a:prstGeom>
        </p:spPr>
      </p:pic>
      <p:sp>
        <p:nvSpPr>
          <p:cNvPr id="21" name="TextBox 20"/>
          <p:cNvSpPr txBox="1"/>
          <p:nvPr/>
        </p:nvSpPr>
        <p:spPr>
          <a:xfrm>
            <a:off x="6317568" y="4067589"/>
            <a:ext cx="2493819" cy="1384995"/>
          </a:xfrm>
          <a:prstGeom prst="rect">
            <a:avLst/>
          </a:prstGeom>
          <a:solidFill>
            <a:srgbClr val="FFFF00"/>
          </a:solidFill>
        </p:spPr>
        <p:txBody>
          <a:bodyPr wrap="square" rtlCol="0">
            <a:spAutoFit/>
          </a:bodyPr>
          <a:lstStyle/>
          <a:p>
            <a:pPr algn="ctr"/>
            <a:r>
              <a:rPr lang="en-US" sz="1400" dirty="0">
                <a:solidFill>
                  <a:schemeClr val="bg1"/>
                </a:solidFill>
              </a:rPr>
              <a:t>e</a:t>
            </a:r>
            <a:r>
              <a:rPr lang="en-US" sz="1400" smtClean="0">
                <a:solidFill>
                  <a:schemeClr val="bg1"/>
                </a:solidFill>
              </a:rPr>
              <a:t>xperiential</a:t>
            </a:r>
            <a:r>
              <a:rPr lang="en-US" sz="1400" dirty="0" smtClean="0">
                <a:solidFill>
                  <a:schemeClr val="bg1"/>
                </a:solidFill>
              </a:rPr>
              <a:t>!</a:t>
            </a:r>
          </a:p>
          <a:p>
            <a:pPr algn="ctr"/>
            <a:r>
              <a:rPr lang="en-US" sz="1400" dirty="0" smtClean="0">
                <a:solidFill>
                  <a:schemeClr val="bg1"/>
                </a:solidFill>
              </a:rPr>
              <a:t>visits to Parliament, Supreme &amp; County courts, meet with a Judge, go to prison and speak to inmates</a:t>
            </a:r>
            <a:endParaRPr lang="en-US" sz="1400" dirty="0">
              <a:solidFill>
                <a:schemeClr val="bg1"/>
              </a:solidFill>
            </a:endParaRPr>
          </a:p>
        </p:txBody>
      </p:sp>
    </p:spTree>
    <p:extLst>
      <p:ext uri="{BB962C8B-B14F-4D97-AF65-F5344CB8AC3E}">
        <p14:creationId xmlns:p14="http://schemas.microsoft.com/office/powerpoint/2010/main" val="32977734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1697" y="1911824"/>
            <a:ext cx="9383376" cy="49461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1470" y="415636"/>
            <a:ext cx="11522604" cy="8525411"/>
          </a:xfrm>
          <a:prstGeom prst="rect">
            <a:avLst/>
          </a:prstGeom>
          <a:noFill/>
        </p:spPr>
        <p:txBody>
          <a:bodyPr wrap="square" rtlCol="0">
            <a:spAutoFit/>
          </a:bodyPr>
          <a:lstStyle/>
          <a:p>
            <a:r>
              <a:rPr lang="en-AU" sz="3200" b="1" dirty="0" smtClean="0">
                <a:solidFill>
                  <a:schemeClr val="bg1"/>
                </a:solidFill>
                <a:latin typeface="+mj-lt"/>
              </a:rPr>
              <a:t>CLASSICAL STUDIES   </a:t>
            </a:r>
            <a:r>
              <a:rPr lang="en-AU" sz="2400" b="1" dirty="0" smtClean="0">
                <a:solidFill>
                  <a:schemeClr val="bg1"/>
                </a:solidFill>
                <a:latin typeface="+mj-lt"/>
              </a:rPr>
              <a:t>is the study of the classical Greece through a          focus on: history, literature, archaeology, politics, philosophy and culture.  </a:t>
            </a:r>
          </a:p>
          <a:p>
            <a:r>
              <a:rPr lang="en-AU" sz="2800" b="1" dirty="0" smtClean="0">
                <a:solidFill>
                  <a:schemeClr val="bg1"/>
                </a:solidFill>
                <a:latin typeface="+mj-lt"/>
              </a:rPr>
              <a:t>                                                               </a:t>
            </a:r>
          </a:p>
          <a:p>
            <a:pPr>
              <a:lnSpc>
                <a:spcPct val="200000"/>
              </a:lnSpc>
            </a:pPr>
            <a:r>
              <a:rPr lang="en-AU" sz="2000" b="1" dirty="0" smtClean="0">
                <a:solidFill>
                  <a:schemeClr val="bg1"/>
                </a:solidFill>
                <a:latin typeface="+mj-lt"/>
              </a:rPr>
              <a:t>Questions we ask:</a:t>
            </a:r>
          </a:p>
          <a:p>
            <a:pPr marL="457200" indent="-457200">
              <a:lnSpc>
                <a:spcPct val="200000"/>
              </a:lnSpc>
              <a:buFont typeface="Arial" panose="020B0604020202020204" pitchFamily="34" charset="0"/>
              <a:buChar char="•"/>
            </a:pPr>
            <a:r>
              <a:rPr lang="en-AU" sz="2000" b="1" dirty="0" smtClean="0">
                <a:solidFill>
                  <a:schemeClr val="bg1"/>
                </a:solidFill>
                <a:latin typeface="+mj-lt"/>
              </a:rPr>
              <a:t>Why are the Greek myths full of heroes, </a:t>
            </a:r>
            <a:r>
              <a:rPr lang="en-AU" sz="2000" b="1" dirty="0" smtClean="0">
                <a:solidFill>
                  <a:srgbClr val="C00000"/>
                </a:solidFill>
                <a:latin typeface="+mj-lt"/>
              </a:rPr>
              <a:t>jealous gods, revenge, lust, cannibalism?</a:t>
            </a:r>
          </a:p>
          <a:p>
            <a:pPr marL="457200" indent="-457200">
              <a:lnSpc>
                <a:spcPct val="200000"/>
              </a:lnSpc>
              <a:buFont typeface="Arial" panose="020B0604020202020204" pitchFamily="34" charset="0"/>
              <a:buChar char="•"/>
            </a:pPr>
            <a:r>
              <a:rPr lang="en-AU" sz="2000" b="1" dirty="0" smtClean="0">
                <a:solidFill>
                  <a:schemeClr val="bg1"/>
                </a:solidFill>
                <a:latin typeface="+mj-lt"/>
              </a:rPr>
              <a:t>Did Achilles, Heracles, </a:t>
            </a:r>
            <a:r>
              <a:rPr lang="en-AU" sz="2000" b="1" dirty="0" smtClean="0">
                <a:solidFill>
                  <a:srgbClr val="C00000"/>
                </a:solidFill>
                <a:latin typeface="+mj-lt"/>
              </a:rPr>
              <a:t>Odysseus, Theseus and the minotaur exist? </a:t>
            </a:r>
          </a:p>
          <a:p>
            <a:pPr marL="457200" indent="-457200">
              <a:lnSpc>
                <a:spcPct val="200000"/>
              </a:lnSpc>
              <a:buFont typeface="Arial" panose="020B0604020202020204" pitchFamily="34" charset="0"/>
              <a:buChar char="•"/>
            </a:pPr>
            <a:r>
              <a:rPr lang="en-AU" sz="2000" b="1" dirty="0" smtClean="0">
                <a:solidFill>
                  <a:schemeClr val="bg1"/>
                </a:solidFill>
                <a:latin typeface="+mj-lt"/>
              </a:rPr>
              <a:t>Why is the Iliad the most </a:t>
            </a:r>
            <a:r>
              <a:rPr lang="en-AU" sz="2000" b="1" dirty="0" smtClean="0">
                <a:solidFill>
                  <a:srgbClr val="C00000"/>
                </a:solidFill>
                <a:latin typeface="+mj-lt"/>
              </a:rPr>
              <a:t>famous literary work in the Western world?</a:t>
            </a:r>
          </a:p>
          <a:p>
            <a:pPr marL="457200" indent="-457200">
              <a:lnSpc>
                <a:spcPct val="200000"/>
              </a:lnSpc>
              <a:buFont typeface="Arial" panose="020B0604020202020204" pitchFamily="34" charset="0"/>
              <a:buChar char="•"/>
            </a:pPr>
            <a:r>
              <a:rPr lang="en-AU" sz="2000" b="1" dirty="0" smtClean="0">
                <a:solidFill>
                  <a:schemeClr val="bg1"/>
                </a:solidFill>
                <a:latin typeface="+mj-lt"/>
              </a:rPr>
              <a:t>What is the true story of </a:t>
            </a:r>
            <a:r>
              <a:rPr lang="en-AU" sz="2000" b="1" dirty="0" smtClean="0">
                <a:solidFill>
                  <a:srgbClr val="C00000"/>
                </a:solidFill>
                <a:latin typeface="+mj-lt"/>
              </a:rPr>
              <a:t>the 300 Spartans?</a:t>
            </a:r>
          </a:p>
          <a:p>
            <a:pPr marL="457200" indent="-457200">
              <a:lnSpc>
                <a:spcPct val="200000"/>
              </a:lnSpc>
              <a:buFont typeface="Arial" panose="020B0604020202020204" pitchFamily="34" charset="0"/>
              <a:buChar char="•"/>
            </a:pPr>
            <a:r>
              <a:rPr lang="en-AU" sz="2000" b="1" dirty="0" smtClean="0">
                <a:solidFill>
                  <a:schemeClr val="bg1"/>
                </a:solidFill>
                <a:latin typeface="+mj-lt"/>
              </a:rPr>
              <a:t>Who was Oedipus?</a:t>
            </a:r>
          </a:p>
          <a:p>
            <a:pPr>
              <a:lnSpc>
                <a:spcPct val="200000"/>
              </a:lnSpc>
            </a:pPr>
            <a:r>
              <a:rPr lang="en-AU" sz="2000" b="1" dirty="0">
                <a:solidFill>
                  <a:schemeClr val="bg1"/>
                </a:solidFill>
                <a:latin typeface="+mj-lt"/>
              </a:rPr>
              <a:t> </a:t>
            </a:r>
            <a:r>
              <a:rPr lang="en-AU" sz="2000" b="1" dirty="0" smtClean="0">
                <a:solidFill>
                  <a:schemeClr val="bg1"/>
                </a:solidFill>
                <a:latin typeface="+mj-lt"/>
              </a:rPr>
              <a:t>            </a:t>
            </a:r>
            <a:r>
              <a:rPr lang="en-AU" sz="2800" b="1" dirty="0" smtClean="0">
                <a:solidFill>
                  <a:schemeClr val="bg1"/>
                </a:solidFill>
                <a:latin typeface="+mj-lt"/>
              </a:rPr>
              <a:t>   </a:t>
            </a:r>
          </a:p>
          <a:p>
            <a:endParaRPr lang="en-AU" sz="2800" b="1" dirty="0">
              <a:solidFill>
                <a:schemeClr val="bg1"/>
              </a:solidFill>
              <a:latin typeface="+mj-lt"/>
            </a:endParaRPr>
          </a:p>
          <a:p>
            <a:endParaRPr lang="en-AU" sz="2800" b="1" dirty="0" smtClean="0">
              <a:solidFill>
                <a:schemeClr val="bg1"/>
              </a:solidFill>
              <a:latin typeface="+mj-lt"/>
            </a:endParaRPr>
          </a:p>
          <a:p>
            <a:endParaRPr lang="en-AU" sz="2800" b="1" dirty="0">
              <a:solidFill>
                <a:schemeClr val="bg1"/>
              </a:solidFill>
              <a:latin typeface="+mj-lt"/>
            </a:endParaRPr>
          </a:p>
          <a:p>
            <a:endParaRPr lang="en-AU" sz="2800" b="1" dirty="0" smtClean="0">
              <a:solidFill>
                <a:schemeClr val="bg1"/>
              </a:solidFill>
              <a:latin typeface="+mj-lt"/>
            </a:endParaRPr>
          </a:p>
          <a:p>
            <a:endParaRPr lang="en-AU" sz="2800" b="1" dirty="0">
              <a:solidFill>
                <a:schemeClr val="bg1"/>
              </a:solidFill>
              <a:latin typeface="+mj-lt"/>
            </a:endParaRPr>
          </a:p>
          <a:p>
            <a:r>
              <a:rPr lang="en-AU" sz="2800" b="1" dirty="0" smtClean="0">
                <a:solidFill>
                  <a:schemeClr val="bg1"/>
                </a:solidFill>
                <a:latin typeface="+mj-lt"/>
              </a:rPr>
              <a:t>  </a:t>
            </a:r>
            <a:endParaRPr lang="en-AU" sz="2800" b="1" dirty="0">
              <a:solidFill>
                <a:schemeClr val="bg1"/>
              </a:solidFill>
              <a:latin typeface="+mj-lt"/>
            </a:endParaRPr>
          </a:p>
        </p:txBody>
      </p:sp>
    </p:spTree>
    <p:extLst>
      <p:ext uri="{BB962C8B-B14F-4D97-AF65-F5344CB8AC3E}">
        <p14:creationId xmlns:p14="http://schemas.microsoft.com/office/powerpoint/2010/main" val="3464795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39</TotalTime>
  <Words>599</Words>
  <Application>Microsoft Office PowerPoint</Application>
  <PresentationFormat>Widescreen</PresentationFormat>
  <Paragraphs>73</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Century Gothic</vt:lpstr>
      <vt:lpstr>Gill Sans MT</vt:lpstr>
      <vt:lpstr>Gill Sans Ultra Bold</vt:lpstr>
      <vt:lpstr>Wingdings 3</vt:lpstr>
      <vt:lpstr>Slice</vt:lpstr>
      <vt:lpstr>Humanities</vt:lpstr>
      <vt:lpstr>VCE Humanities year 11 2021</vt:lpstr>
      <vt:lpstr>20th Century History</vt:lpstr>
      <vt:lpstr>Business management</vt:lpstr>
      <vt:lpstr>Australian &amp; Global politics</vt:lpstr>
      <vt:lpstr>PowerPoint Presentation</vt:lpstr>
      <vt:lpstr>Legal studies</vt:lpstr>
      <vt:lpstr>PowerPoint Presentation</vt:lpstr>
    </vt:vector>
  </TitlesOfParts>
  <Company>Department of Education and Training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Humanities</dc:title>
  <dc:creator>Profile</dc:creator>
  <cp:lastModifiedBy>Sasha Kober</cp:lastModifiedBy>
  <cp:revision>93</cp:revision>
  <dcterms:created xsi:type="dcterms:W3CDTF">2018-05-23T01:53:58Z</dcterms:created>
  <dcterms:modified xsi:type="dcterms:W3CDTF">2020-07-10T00:38:23Z</dcterms:modified>
</cp:coreProperties>
</file>